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75" r:id="rId4"/>
    <p:sldId id="261" r:id="rId5"/>
    <p:sldId id="264" r:id="rId6"/>
    <p:sldId id="266" r:id="rId7"/>
    <p:sldId id="276" r:id="rId8"/>
    <p:sldId id="268" r:id="rId9"/>
    <p:sldId id="269" r:id="rId10"/>
    <p:sldId id="271" r:id="rId11"/>
    <p:sldId id="272" r:id="rId12"/>
    <p:sldId id="29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6" r:id="rId21"/>
    <p:sldId id="300" r:id="rId22"/>
    <p:sldId id="301" r:id="rId23"/>
    <p:sldId id="310" r:id="rId24"/>
    <p:sldId id="292" r:id="rId25"/>
    <p:sldId id="293" r:id="rId26"/>
    <p:sldId id="294" r:id="rId27"/>
    <p:sldId id="304" r:id="rId28"/>
    <p:sldId id="303" r:id="rId29"/>
    <p:sldId id="305" r:id="rId30"/>
    <p:sldId id="291" r:id="rId31"/>
    <p:sldId id="302" r:id="rId32"/>
    <p:sldId id="307" r:id="rId33"/>
    <p:sldId id="308" r:id="rId34"/>
    <p:sldId id="306" r:id="rId35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C933F83E-0F01-0140-82ED-B72A0248CF37}">
          <p14:sldIdLst>
            <p14:sldId id="256"/>
          </p14:sldIdLst>
        </p14:section>
        <p14:section name="Prologue" id="{5F3CCB36-46AF-D241-812D-38F874FEA054}">
          <p14:sldIdLst>
            <p14:sldId id="257"/>
          </p14:sldIdLst>
        </p14:section>
        <p14:section name="1. Introduction" id="{D2E0B1D1-F859-C947-8CEE-2524833DCD0C}">
          <p14:sldIdLst>
            <p14:sldId id="275"/>
            <p14:sldId id="261"/>
            <p14:sldId id="264"/>
            <p14:sldId id="266"/>
          </p14:sldIdLst>
        </p14:section>
        <p14:section name="2. Mediation in EU" id="{BE44A944-8C85-0D4C-B561-7C9B33351928}">
          <p14:sldIdLst>
            <p14:sldId id="276"/>
            <p14:sldId id="268"/>
            <p14:sldId id="269"/>
          </p14:sldIdLst>
        </p14:section>
        <p14:section name="3. Evaluation" id="{F2F23961-EE4B-5847-B207-04859CBF3B00}">
          <p14:sldIdLst>
            <p14:sldId id="271"/>
            <p14:sldId id="272"/>
            <p14:sldId id="297"/>
            <p14:sldId id="278"/>
            <p14:sldId id="279"/>
            <p14:sldId id="280"/>
            <p14:sldId id="281"/>
            <p14:sldId id="282"/>
            <p14:sldId id="283"/>
            <p14:sldId id="284"/>
            <p14:sldId id="286"/>
            <p14:sldId id="300"/>
            <p14:sldId id="301"/>
            <p14:sldId id="310"/>
          </p14:sldIdLst>
        </p14:section>
        <p14:section name="4. What else can we do?" id="{A7A1B9D1-69E1-C747-B40F-DDE04BA8DD22}">
          <p14:sldIdLst>
            <p14:sldId id="292"/>
            <p14:sldId id="293"/>
            <p14:sldId id="294"/>
            <p14:sldId id="304"/>
            <p14:sldId id="303"/>
            <p14:sldId id="305"/>
          </p14:sldIdLst>
        </p14:section>
        <p14:section name="5. Why Mediation?" id="{DEC07B33-0CDF-AD41-80F7-E255822A394E}">
          <p14:sldIdLst>
            <p14:sldId id="291"/>
            <p14:sldId id="302"/>
            <p14:sldId id="307"/>
          </p14:sldIdLst>
        </p14:section>
        <p14:section name="Epilogue" id="{2C9EDC45-454B-A849-961B-0D948616DB42}">
          <p14:sldIdLst>
            <p14:sldId id="308"/>
          </p14:sldIdLst>
        </p14:section>
        <p14:section name="Thank you!" id="{CD44FB32-CBC4-EB41-82EE-41828FB2222F}">
          <p14:sldIdLst>
            <p14:sldId id="3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IS, GEORGIOS (Student)" initials="AG(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72C4"/>
    <a:srgbClr val="6F797E"/>
    <a:srgbClr val="58BEF2"/>
    <a:srgbClr val="57B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24" autoAdjust="0"/>
  </p:normalViewPr>
  <p:slideViewPr>
    <p:cSldViewPr snapToGrid="0" snapToObjects="1">
      <p:cViewPr varScale="1">
        <p:scale>
          <a:sx n="46" d="100"/>
          <a:sy n="46" d="100"/>
        </p:scale>
        <p:origin x="53" y="8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8860445912469001"/>
          <c:y val="4.540867810292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EU Countries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More than 10000 DE,IT,UK,NL</c:v>
                </c:pt>
                <c:pt idx="1">
                  <c:v>Between 5000 and 10000 HU,PL</c:v>
                </c:pt>
                <c:pt idx="2">
                  <c:v>Between 2000 and 5000 BE,FR,SL</c:v>
                </c:pt>
                <c:pt idx="3">
                  <c:v>Between 500 and 2000 AT,DK,IR,RO,SK,ES</c:v>
                </c:pt>
                <c:pt idx="4">
                  <c:v>Less than 500 BG,HR,CY,CZ,EE,FI,GR,LV,LT,LU,MT,PT,SE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  <c:pt idx="4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36361134049"/>
          <c:y val="0.133879720635324"/>
          <c:w val="0.34434351775392202"/>
          <c:h val="0.7248488363777949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More than 10000 Mediations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Mediations over 10000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1"/>
              <c:layout>
                <c:manualLayout>
                  <c:x val="0.117883675998833"/>
                  <c:y val="0.26813492063492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7516714056576299"/>
                  <c:y val="0.204967504061991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0351706036745401"/>
                  <c:y val="0.12444819397575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ITALY</c:v>
                </c:pt>
                <c:pt idx="1">
                  <c:v>GERMANY</c:v>
                </c:pt>
                <c:pt idx="2">
                  <c:v>UNITED KINGDOM</c:v>
                </c:pt>
                <c:pt idx="3">
                  <c:v>NETHERLANDS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200000</c:v>
                </c:pt>
                <c:pt idx="1">
                  <c:v>10000</c:v>
                </c:pt>
                <c:pt idx="2">
                  <c:v>10000</c:v>
                </c:pt>
                <c:pt idx="3">
                  <c:v>10000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0E715-841E-F648-B759-DB88769DF827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DF88A-E3F8-9440-A105-D92A4B28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82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DF88A-E3F8-9440-A105-D92A4B2898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18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10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DF88A-E3F8-9440-A105-D92A4B2898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98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b="1" dirty="0" smtClean="0"/>
              <a:t>11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DF88A-E3F8-9440-A105-D92A4B2898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35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12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DF88A-E3F8-9440-A105-D92A4B2898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21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13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DF88A-E3F8-9440-A105-D92A4B2898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3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14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DF88A-E3F8-9440-A105-D92A4B2898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17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15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DF88A-E3F8-9440-A105-D92A4B2898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13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16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DF88A-E3F8-9440-A105-D92A4B2898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461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17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DF88A-E3F8-9440-A105-D92A4B2898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83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18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DF88A-E3F8-9440-A105-D92A4B2898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571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19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DF88A-E3F8-9440-A105-D92A4B2898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82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DF88A-E3F8-9440-A105-D92A4B2898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85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20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DF88A-E3F8-9440-A105-D92A4B28980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573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21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DF88A-E3F8-9440-A105-D92A4B28980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503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22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DF88A-E3F8-9440-A105-D92A4B28980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120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b="1" dirty="0" smtClean="0"/>
              <a:t>23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DF88A-E3F8-9440-A105-D92A4B28980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099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2</a:t>
            </a:r>
            <a:r>
              <a:rPr lang="el-GR" b="1" dirty="0" smtClean="0"/>
              <a:t>4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DF88A-E3F8-9440-A105-D92A4B28980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532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b="1" dirty="0" smtClean="0"/>
              <a:t>25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DF88A-E3F8-9440-A105-D92A4B28980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6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2</a:t>
            </a:r>
            <a:r>
              <a:rPr lang="el-GR" b="1" dirty="0" smtClean="0"/>
              <a:t>6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DF88A-E3F8-9440-A105-D92A4B28980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266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2</a:t>
            </a:r>
            <a:r>
              <a:rPr lang="el-GR" b="1" dirty="0" smtClean="0"/>
              <a:t>7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DF88A-E3F8-9440-A105-D92A4B28980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011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2</a:t>
            </a:r>
            <a:r>
              <a:rPr lang="el-GR" b="1" dirty="0" smtClean="0"/>
              <a:t>8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DF88A-E3F8-9440-A105-D92A4B28980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442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2</a:t>
            </a:r>
            <a:r>
              <a:rPr lang="el-GR" b="1" dirty="0" smtClean="0"/>
              <a:t>9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DF88A-E3F8-9440-A105-D92A4B28980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63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DF88A-E3F8-9440-A105-D92A4B2898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164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b="1" dirty="0" smtClean="0"/>
              <a:t>30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DF88A-E3F8-9440-A105-D92A4B28980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447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3</a:t>
            </a:r>
            <a:r>
              <a:rPr lang="el-GR" b="1" dirty="0" smtClean="0"/>
              <a:t>1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DF88A-E3F8-9440-A105-D92A4B28980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488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3</a:t>
            </a:r>
            <a:r>
              <a:rPr lang="el-GR" b="1" dirty="0" smtClean="0"/>
              <a:t>2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DF88A-E3F8-9440-A105-D92A4B28980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934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3</a:t>
            </a:r>
            <a:r>
              <a:rPr lang="el-GR" b="1" dirty="0" smtClean="0"/>
              <a:t>3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DF88A-E3F8-9440-A105-D92A4B28980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146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3</a:t>
            </a:r>
            <a:r>
              <a:rPr lang="el-GR" b="1" dirty="0" smtClean="0"/>
              <a:t>4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DF88A-E3F8-9440-A105-D92A4B28980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36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b="1" dirty="0" smtClean="0"/>
              <a:t>4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DF88A-E3F8-9440-A105-D92A4B2898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65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b="1" dirty="0" smtClean="0"/>
              <a:t>5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DF88A-E3F8-9440-A105-D92A4B2898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29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b="1" dirty="0" smtClean="0"/>
              <a:t>6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DF88A-E3F8-9440-A105-D92A4B2898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85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b="1" dirty="0" smtClean="0"/>
              <a:t>7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DF88A-E3F8-9440-A105-D92A4B2898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55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b="1" dirty="0" smtClean="0"/>
              <a:t>8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DF88A-E3F8-9440-A105-D92A4B2898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49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b="1" dirty="0" smtClean="0"/>
              <a:t>9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DF88A-E3F8-9440-A105-D92A4B2898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48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3219-4EA8-4553-9354-D76A99C21E13}" type="datetime1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7FDD5-679A-4692-A836-D1767183C3A0}" type="datetime1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FA58-D25D-47D8-81A9-DCE3773ED3D0}" type="datetime1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8F5A-CAF8-4224-BFB3-C47E509C8F53}" type="datetime1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12B1-D190-454F-9505-5AEB1DC00C55}" type="datetime1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57B8-8793-4235-A83E-1194C6910FA8}" type="datetime1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F2C9-70CA-4B81-9197-FA1E2B2AF0C3}" type="datetime1">
              <a:rPr lang="en-US" smtClean="0"/>
              <a:t>3/5/2018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3F9D-0BD4-4A21-A5B9-69ADE597C989}" type="datetime1">
              <a:rPr lang="en-US" smtClean="0"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9813-58D5-4A77-B3DD-BEE2D0ABB458}" type="datetime1">
              <a:rPr lang="en-US" smtClean="0"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A58A-F55C-4E23-97B5-0AB86CFED0FB}" type="datetime1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CA7E-C7E9-457D-967F-3587A84A411C}" type="datetime1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DB885-1DEB-4E0B-9C16-522B2D1FF649}" type="datetime1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91DC0-8FA4-5043-9D24-6ADADBBE0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6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32" t="-168" r="8980"/>
          <a:stretch/>
        </p:blipFill>
        <p:spPr>
          <a:xfrm>
            <a:off x="-5" y="688208"/>
            <a:ext cx="9143996" cy="34078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1326" y="1668834"/>
            <a:ext cx="6681313" cy="20005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solidFill>
                <a:schemeClr val="bg1">
                  <a:lumMod val="9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algn="ctr"/>
            <a:r>
              <a:rPr lang="el-GR" sz="3600" b="1" dirty="0">
                <a:solidFill>
                  <a:schemeClr val="bg2"/>
                </a:solidFill>
                <a:latin typeface="Book Antiqua" panose="02040602050305030304" pitchFamily="18" charset="0"/>
              </a:rPr>
              <a:t>«Η εμπειρία από την εφαρμογή του θεσμού της Διαμεσολάβησης στην Ε.Ε»</a:t>
            </a:r>
            <a:endParaRPr lang="en-US" sz="3600" dirty="0" smtClean="0">
              <a:solidFill>
                <a:schemeClr val="bg2"/>
              </a:solidFill>
              <a:latin typeface="Book Antiqua" panose="02040602050305030304" pitchFamily="18" charset="0"/>
              <a:ea typeface="Book Antiqua" charset="0"/>
              <a:cs typeface="Book Antiqu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7979" y="4216992"/>
            <a:ext cx="6327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6F797E"/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l-GR" sz="1800" dirty="0" smtClean="0">
                <a:solidFill>
                  <a:srgbClr val="6F797E"/>
                </a:solidFill>
                <a:latin typeface="Book Antiqua" charset="0"/>
                <a:ea typeface="Book Antiqua" charset="0"/>
                <a:cs typeface="Book Antiqua" charset="0"/>
              </a:rPr>
              <a:t>ΣΠΥΡΟΣ Γ. ΑΛΕΞΑΝΔΡΗΣ, Δικηγόρος, </a:t>
            </a:r>
            <a:r>
              <a:rPr lang="en-US" sz="1800" dirty="0" smtClean="0">
                <a:solidFill>
                  <a:srgbClr val="6F797E"/>
                </a:solidFill>
                <a:latin typeface="Book Antiqua" charset="0"/>
                <a:ea typeface="Book Antiqua" charset="0"/>
                <a:cs typeface="Book Antiqua" charset="0"/>
              </a:rPr>
              <a:t>LL</a:t>
            </a:r>
            <a:r>
              <a:rPr lang="el-GR" sz="1800" dirty="0" smtClean="0">
                <a:solidFill>
                  <a:srgbClr val="6F797E"/>
                </a:solidFill>
                <a:latin typeface="Book Antiqua" charset="0"/>
                <a:ea typeface="Book Antiqua" charset="0"/>
                <a:cs typeface="Book Antiqua" charset="0"/>
              </a:rPr>
              <a:t>.</a:t>
            </a:r>
            <a:r>
              <a:rPr lang="en-US" sz="1800" dirty="0" smtClean="0">
                <a:solidFill>
                  <a:srgbClr val="6F797E"/>
                </a:solidFill>
                <a:latin typeface="Book Antiqua" charset="0"/>
                <a:ea typeface="Book Antiqua" charset="0"/>
                <a:cs typeface="Book Antiqua" charset="0"/>
              </a:rPr>
              <a:t>M</a:t>
            </a:r>
            <a:r>
              <a:rPr lang="el-GR" sz="1800" dirty="0" smtClean="0">
                <a:solidFill>
                  <a:srgbClr val="6F797E"/>
                </a:solidFill>
                <a:latin typeface="Book Antiqua" charset="0"/>
                <a:ea typeface="Book Antiqua" charset="0"/>
                <a:cs typeface="Book Antiqua" charset="0"/>
              </a:rPr>
              <a:t>.</a:t>
            </a:r>
          </a:p>
          <a:p>
            <a:pPr algn="ctr"/>
            <a:r>
              <a:rPr lang="en-US" sz="1800" dirty="0" smtClean="0">
                <a:solidFill>
                  <a:schemeClr val="accent1"/>
                </a:solidFill>
                <a:latin typeface="Book Antiqua" charset="0"/>
                <a:ea typeface="Book Antiqua" charset="0"/>
                <a:cs typeface="Book Antiqua" charset="0"/>
              </a:rPr>
              <a:t>s.alexandris@bahagram.com</a:t>
            </a:r>
            <a:r>
              <a:rPr lang="en-US" sz="1800" dirty="0" smtClean="0">
                <a:solidFill>
                  <a:srgbClr val="6F797E"/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</a:p>
          <a:p>
            <a:pPr algn="ctr"/>
            <a:r>
              <a:rPr lang="el-GR" sz="1800" dirty="0" smtClean="0">
                <a:solidFill>
                  <a:srgbClr val="6F797E"/>
                </a:solidFill>
                <a:latin typeface="Book Antiqua" charset="0"/>
                <a:ea typeface="Book Antiqua" charset="0"/>
                <a:cs typeface="Book Antiqua" charset="0"/>
              </a:rPr>
              <a:t>Επιστημονικές συναντήσεις ΣΕΕ</a:t>
            </a:r>
            <a:endParaRPr lang="en-US" sz="1800" dirty="0">
              <a:solidFill>
                <a:srgbClr val="6F797E"/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algn="ctr"/>
            <a:r>
              <a:rPr lang="el-GR" sz="1800" dirty="0" smtClean="0">
                <a:solidFill>
                  <a:srgbClr val="6F797E"/>
                </a:solidFill>
                <a:latin typeface="Book Antiqua" charset="0"/>
                <a:ea typeface="Book Antiqua" charset="0"/>
                <a:cs typeface="Book Antiqua" charset="0"/>
              </a:rPr>
              <a:t>Αθήνα, </a:t>
            </a:r>
            <a:r>
              <a:rPr lang="en-US" sz="1800" dirty="0" smtClean="0">
                <a:solidFill>
                  <a:srgbClr val="6F797E"/>
                </a:solidFill>
                <a:latin typeface="Book Antiqua" charset="0"/>
                <a:ea typeface="Book Antiqua" charset="0"/>
                <a:cs typeface="Book Antiqua" charset="0"/>
              </a:rPr>
              <a:t>22 </a:t>
            </a:r>
            <a:r>
              <a:rPr lang="el-GR" sz="1800" dirty="0" smtClean="0">
                <a:solidFill>
                  <a:srgbClr val="6F797E"/>
                </a:solidFill>
                <a:latin typeface="Book Antiqua" charset="0"/>
                <a:ea typeface="Book Antiqua" charset="0"/>
                <a:cs typeface="Book Antiqua" charset="0"/>
              </a:rPr>
              <a:t>Φεβρουαρίου 2018</a:t>
            </a:r>
            <a:endParaRPr lang="en-US" sz="1800" dirty="0">
              <a:solidFill>
                <a:srgbClr val="6F797E"/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2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5153" y="2354591"/>
            <a:ext cx="8445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3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l-G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Αξιολόγηση της Εφαρμογής της Οδηγίας για τη Διαμεσολάβηση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7151" y="1424564"/>
            <a:ext cx="4549698" cy="7405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“</a:t>
            </a:r>
            <a:r>
              <a:rPr lang="el-G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ο αριθμός των υποθέσεων διαμεσολάβησης είναι δυσανάλογα  μικρός συγκρινόμενος με τον αριθμό υποθέσεων που ήχθησαν στα εθνικά δικαστήρια</a:t>
            </a:r>
            <a:r>
              <a:rPr lang="en-GB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”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05590"/>
            <a:ext cx="8981162" cy="76944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3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 </a:t>
            </a:r>
            <a:r>
              <a:rPr lang="el-GR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Αξιολόγηση της Εφαρμογής της Οδηγίας για τη Διαμεσολάβηση</a:t>
            </a:r>
            <a:endParaRPr lang="en-GB" sz="23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3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.1.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Το Παράδοξο της Διαμεσολάβησης στην ΕΕ (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EU Mediation Paradox)</a:t>
            </a: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97151" y="2468834"/>
            <a:ext cx="1999276" cy="24216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>
                <a:latin typeface="+mj-lt"/>
              </a:rPr>
              <a:t>Άνω των 20 εκατομμυρίων δικαστικών υποθέσεων</a:t>
            </a:r>
            <a:endParaRPr lang="en-US" sz="1400" dirty="0" smtClean="0">
              <a:latin typeface="+mj-lt"/>
            </a:endParaRPr>
          </a:p>
          <a:p>
            <a:pPr algn="ctr"/>
            <a:endParaRPr lang="en-US" sz="1400" dirty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47573" y="4474030"/>
            <a:ext cx="2104372" cy="4164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atin typeface="+mj-lt"/>
              </a:rPr>
              <a:t>Κάτω του 1% Διαμεσολάβηση </a:t>
            </a:r>
            <a:endParaRPr lang="en-US" dirty="0">
              <a:latin typeface="+mj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9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77" y="1364904"/>
            <a:ext cx="4409162" cy="3630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305590"/>
            <a:ext cx="8981162" cy="76944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3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 </a:t>
            </a:r>
            <a:r>
              <a:rPr lang="el-GR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Αξιολόγηση της Εφαρμογής της Οδηγίας για τη Διαμεσολάβηση</a:t>
            </a:r>
            <a:r>
              <a:rPr lang="en-GB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3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.1.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Το Παράδοξο της Διαμεσολάβησης στην ΕΕ</a:t>
            </a: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5429" y="1337250"/>
            <a:ext cx="5106023" cy="52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I.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Ποσοτικοποίηση του κόστους μη προσφυγής στην Διαμεσολάβηση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–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Μελέτη 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2011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5429" y="2053213"/>
            <a:ext cx="4318355" cy="52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Άμεση προσφυγή στο δικαστήριο για την επίλυση της διαφοράς (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one-step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court action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)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429" y="2769176"/>
            <a:ext cx="4318355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Διάρκεια αντιδικίας στις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26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χώρες μέλη της ΕΕ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428" y="3367467"/>
            <a:ext cx="4318355" cy="740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Τα ίδια αποτελέσματα </a:t>
            </a:r>
            <a:r>
              <a:rPr lang="el-GR" dirty="0"/>
              <a:t>επαναβεβαιώθηκαν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και από την έκθεση της Παγκόσμιας Τράπεζας  του 2014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pic>
        <p:nvPicPr>
          <p:cNvPr id="16" name="Picture 15" descr="../References/tables/table15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925" y="1227305"/>
            <a:ext cx="4073236" cy="38612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2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4" y="3759247"/>
            <a:ext cx="4492944" cy="122145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380" y="2635141"/>
            <a:ext cx="4842782" cy="229545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305590"/>
            <a:ext cx="8981162" cy="76944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3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 </a:t>
            </a:r>
            <a:r>
              <a:rPr lang="el-GR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Αξιολόγηση της Εφαρμογής της Οδηγίας για τη Διαμεσολάβηση</a:t>
            </a:r>
            <a:r>
              <a:rPr lang="en-GB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3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.1.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Το Παράδοξο της Διαμεσολάβησης στην ΕΕ</a:t>
            </a: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5429" y="1337250"/>
            <a:ext cx="5106023" cy="740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I.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Ποσοτικοποίηση του κόστους μη προσφυγής στην Διαμεσολάβηση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–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Μελέτη 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2011</a:t>
            </a:r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endParaRPr lang="en-GB" b="1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429" y="2044928"/>
            <a:ext cx="4041311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one-step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VS two-step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s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(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Βέλγιο και Ιταλία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5429" y="2470793"/>
            <a:ext cx="3627952" cy="1172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charset="2"/>
              <a:buChar char="§"/>
            </a:pP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Όταν η διαμεσολάβηση είναι επιτυχής, ο αριθμός των απαιτούμενων ημερών  για την επίλυση της διαφοράς και το σχετικό κόστος είναι σημαντικά χαμηλότερα.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322645" y="4523109"/>
            <a:ext cx="2206878" cy="45719"/>
          </a:xfrm>
          <a:custGeom>
            <a:avLst/>
            <a:gdLst>
              <a:gd name="connsiteX0" fmla="*/ 0 w 1991639"/>
              <a:gd name="connsiteY0" fmla="*/ 12772 h 86531"/>
              <a:gd name="connsiteX1" fmla="*/ 1803748 w 1991639"/>
              <a:gd name="connsiteY1" fmla="*/ 12772 h 86531"/>
              <a:gd name="connsiteX2" fmla="*/ 1966587 w 1991639"/>
              <a:gd name="connsiteY2" fmla="*/ 246 h 86531"/>
              <a:gd name="connsiteX3" fmla="*/ 1991639 w 1991639"/>
              <a:gd name="connsiteY3" fmla="*/ 246 h 8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639" h="86531">
                <a:moveTo>
                  <a:pt x="0" y="12772"/>
                </a:moveTo>
                <a:cubicBezTo>
                  <a:pt x="616038" y="166781"/>
                  <a:pt x="72800" y="35399"/>
                  <a:pt x="1803748" y="12772"/>
                </a:cubicBezTo>
                <a:cubicBezTo>
                  <a:pt x="1858183" y="12060"/>
                  <a:pt x="1912268" y="3867"/>
                  <a:pt x="1966587" y="246"/>
                </a:cubicBezTo>
                <a:cubicBezTo>
                  <a:pt x="1974919" y="-309"/>
                  <a:pt x="1983288" y="246"/>
                  <a:pt x="1991639" y="246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10477153" flipV="1">
            <a:off x="6050727" y="3752869"/>
            <a:ext cx="705169" cy="60000"/>
          </a:xfrm>
          <a:custGeom>
            <a:avLst/>
            <a:gdLst>
              <a:gd name="connsiteX0" fmla="*/ 0 w 1991639"/>
              <a:gd name="connsiteY0" fmla="*/ 12772 h 86531"/>
              <a:gd name="connsiteX1" fmla="*/ 1803748 w 1991639"/>
              <a:gd name="connsiteY1" fmla="*/ 12772 h 86531"/>
              <a:gd name="connsiteX2" fmla="*/ 1966587 w 1991639"/>
              <a:gd name="connsiteY2" fmla="*/ 246 h 86531"/>
              <a:gd name="connsiteX3" fmla="*/ 1991639 w 1991639"/>
              <a:gd name="connsiteY3" fmla="*/ 246 h 8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639" h="86531">
                <a:moveTo>
                  <a:pt x="0" y="12772"/>
                </a:moveTo>
                <a:cubicBezTo>
                  <a:pt x="616038" y="166781"/>
                  <a:pt x="72800" y="35399"/>
                  <a:pt x="1803748" y="12772"/>
                </a:cubicBezTo>
                <a:cubicBezTo>
                  <a:pt x="1858183" y="12060"/>
                  <a:pt x="1912268" y="3867"/>
                  <a:pt x="1966587" y="246"/>
                </a:cubicBezTo>
                <a:cubicBezTo>
                  <a:pt x="1974919" y="-309"/>
                  <a:pt x="1983288" y="246"/>
                  <a:pt x="1991639" y="246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10477153" flipV="1">
            <a:off x="6106458" y="4463387"/>
            <a:ext cx="705169" cy="60000"/>
          </a:xfrm>
          <a:custGeom>
            <a:avLst/>
            <a:gdLst>
              <a:gd name="connsiteX0" fmla="*/ 0 w 1991639"/>
              <a:gd name="connsiteY0" fmla="*/ 12772 h 86531"/>
              <a:gd name="connsiteX1" fmla="*/ 1803748 w 1991639"/>
              <a:gd name="connsiteY1" fmla="*/ 12772 h 86531"/>
              <a:gd name="connsiteX2" fmla="*/ 1966587 w 1991639"/>
              <a:gd name="connsiteY2" fmla="*/ 246 h 86531"/>
              <a:gd name="connsiteX3" fmla="*/ 1991639 w 1991639"/>
              <a:gd name="connsiteY3" fmla="*/ 246 h 8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639" h="86531">
                <a:moveTo>
                  <a:pt x="0" y="12772"/>
                </a:moveTo>
                <a:cubicBezTo>
                  <a:pt x="616038" y="166781"/>
                  <a:pt x="72800" y="35399"/>
                  <a:pt x="1803748" y="12772"/>
                </a:cubicBezTo>
                <a:cubicBezTo>
                  <a:pt x="1858183" y="12060"/>
                  <a:pt x="1912268" y="3867"/>
                  <a:pt x="1966587" y="246"/>
                </a:cubicBezTo>
                <a:cubicBezTo>
                  <a:pt x="1974919" y="-309"/>
                  <a:pt x="1983288" y="246"/>
                  <a:pt x="1991639" y="246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4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3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8" descr="../References/tables/table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514" y="1914128"/>
            <a:ext cx="3279937" cy="162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9" descr="../References/tables/table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56" y="3535147"/>
            <a:ext cx="3483626" cy="156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10" descr="../References/tables/table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583" y="3535147"/>
            <a:ext cx="3495940" cy="148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61655" y="210181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61655" y="210181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61655" y="210181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" name="Picture 19" descr="../References/tables/table7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87" y="1861753"/>
            <a:ext cx="3401995" cy="161819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0" y="305590"/>
            <a:ext cx="8981162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3. </a:t>
            </a:r>
            <a:r>
              <a:rPr lang="el-GR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Αξιολόγηση της Εφαρμογής της Οδηγίας για τη Διαμεσολάβηση</a:t>
            </a:r>
            <a:r>
              <a:rPr lang="en-GB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3.1.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Το Παράδοξο της Διαμεσολάβησης στην ΕΕ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5429" y="1337250"/>
            <a:ext cx="5106023" cy="52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I.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Ποσοτικοποίηση του κόστους μη προσφυγής στην Διαμεσολάβηση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–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Μελέτη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2011</a:t>
            </a: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endParaRPr lang="en-GB" b="1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40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61655" y="210181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61655" y="210181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61655" y="210181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17" descr="../References/tables/table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581" y="2183570"/>
            <a:ext cx="3406107" cy="139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../References/tables/table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79" y="2183570"/>
            <a:ext cx="3335972" cy="144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305590"/>
            <a:ext cx="8981162" cy="76944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3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 </a:t>
            </a:r>
            <a:r>
              <a:rPr lang="el-GR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Αξιολόγηση της Εφαρμογής της Οδηγίας για τη Διαμεσολάβηση</a:t>
            </a:r>
            <a:r>
              <a:rPr lang="en-GB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3.1.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Το Παράδοξο της Διαμεσολάβησης στην ΕΕ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5429" y="1337250"/>
            <a:ext cx="5106023" cy="52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II.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Ποσοτικοποίηση του κόστους μη προσφυγής στην Διαμεσολάβηση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–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Μελέτη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2011</a:t>
            </a: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endParaRPr lang="en-GB" b="1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635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100" y="1045453"/>
            <a:ext cx="4395062" cy="3807113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61655" y="210181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61655" y="210181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61655" y="210181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0" y="305590"/>
            <a:ext cx="8981162" cy="76944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3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 </a:t>
            </a:r>
            <a:r>
              <a:rPr lang="el-GR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Αξιολόγηση της Εφαρμογής της Οδηγίας για τη Διαμεσολάβηση</a:t>
            </a:r>
            <a:r>
              <a:rPr lang="en-GB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3.1.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Το Παράδοξο της Διαμεσολάβησης στην ΕΕ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5429" y="1337250"/>
            <a:ext cx="5106023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II.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Μελέτη Επανεκκίνησης 2013 (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Rebooting Study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)</a:t>
            </a:r>
            <a:endParaRPr lang="en-GB" b="1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429" y="1752945"/>
            <a:ext cx="5233371" cy="2800767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effectLst>
            <a:outerShdw blurRad="508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Η εισαγωγή ορισμένων υποχρεωτικών στοιχείων στη Διαμεσολάβηση είναι απαραίτητη προκειμένου να επιτευχθεί ισορροπία μεταξύ του αριθμού των διαμεσολαβήσεων και των δικαστικών διαδικασιών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;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Ακόμη και ένα πολύ χαμηλό ποσοστό 30% επιτυχούς έκβασης της διαμεσολάβησης θα είχε σημαντικό θετικό αντίκτυπο όσον αφορά κόστος και διάρκεια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;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Από τα 20 εκατομμύρια αστικών υποθέσεων που υποβλήθηκαν στα δικαστήρια, κάτω από το 1% υπήχθησαν σε διαμεσολάβηση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285750" indent="-285750">
              <a:buFont typeface="Wingdings" charset="2"/>
              <a:buChar char="§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61655" y="210181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61655" y="210181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669093885"/>
              </p:ext>
            </p:extLst>
          </p:nvPr>
        </p:nvGraphicFramePr>
        <p:xfrm>
          <a:off x="411937" y="1727426"/>
          <a:ext cx="8320125" cy="2974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0" y="305590"/>
            <a:ext cx="8981162" cy="76944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3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 </a:t>
            </a:r>
            <a:r>
              <a:rPr lang="el-GR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Αξιολόγηση της Εφαρμογής της Οδηγίας για τη Διαμεσολάβηση</a:t>
            </a:r>
            <a:r>
              <a:rPr lang="en-GB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3.1.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Το Παράδοξο της Διαμεσολάβησης στην ΕΕ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5429" y="1337250"/>
            <a:ext cx="5106023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II.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Μελέτη Επανεκκίνησης 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2013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8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 uiExpand="1">
        <p:bldSub>
          <a:bldChart bld="category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61655" y="210181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61655" y="210181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61655" y="210181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462061950"/>
              </p:ext>
            </p:extLst>
          </p:nvPr>
        </p:nvGraphicFramePr>
        <p:xfrm>
          <a:off x="415657" y="1727426"/>
          <a:ext cx="8312686" cy="296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305590"/>
            <a:ext cx="8981162" cy="76944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3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 </a:t>
            </a:r>
            <a:r>
              <a:rPr lang="el-GR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Αξιολόγηση της Εφαρμογής της Οδηγίας για τη Διαμεσολάβηση</a:t>
            </a:r>
            <a:r>
              <a:rPr lang="en-GB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3.1.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Το Παράδοξο της Διαμεσολάβησης στην ΕΕ</a:t>
            </a: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5429" y="1337250"/>
            <a:ext cx="5106023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II.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Μελέτη Επανεκκίνησης 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2013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62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642" y="3362190"/>
            <a:ext cx="1464079" cy="146407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048" y="1945743"/>
            <a:ext cx="1227158" cy="1533947"/>
          </a:xfrm>
          <a:prstGeom prst="rect">
            <a:avLst/>
          </a:prstGeom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61655" y="210181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1248" y="1334215"/>
            <a:ext cx="2133315" cy="52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III. Opt-in vs opt-out: </a:t>
            </a:r>
            <a:endParaRPr lang="el-GR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Το Ιταλικό Μοντέλο</a:t>
            </a: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05590"/>
            <a:ext cx="8981162" cy="76944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3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 </a:t>
            </a:r>
            <a:r>
              <a:rPr lang="el-GR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Αξιολόγηση της Εφαρμογής της Οδηγίας για τη Διαμεσολάβηση</a:t>
            </a:r>
            <a:r>
              <a:rPr lang="en-GB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3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.1.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Το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Παράδοξο της Διαμεσολάβησης στην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ΕΕ</a:t>
            </a: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61655" y="2032769"/>
            <a:ext cx="3424567" cy="1143494"/>
            <a:chOff x="561655" y="2032769"/>
            <a:chExt cx="3424567" cy="1143494"/>
          </a:xfrm>
        </p:grpSpPr>
        <p:sp>
          <p:nvSpPr>
            <p:cNvPr id="16" name="Rectangle 15"/>
            <p:cNvSpPr/>
            <p:nvPr/>
          </p:nvSpPr>
          <p:spPr>
            <a:xfrm>
              <a:off x="561655" y="2032769"/>
              <a:ext cx="1530192" cy="1143494"/>
            </a:xfrm>
            <a:prstGeom prst="rect">
              <a:avLst/>
            </a:prstGeom>
            <a:solidFill>
              <a:schemeClr val="accent2">
                <a:lumMod val="7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Opt-Out</a:t>
              </a:r>
            </a:p>
            <a:p>
              <a:pPr algn="ctr"/>
              <a:r>
                <a:rPr lang="el-GR" dirty="0" smtClean="0"/>
                <a:t>Τα Μέρη εξ ορισμού υποβάλλονται σε διαμεσολάβηση </a:t>
              </a:r>
              <a:endParaRPr lang="en-US" dirty="0" smtClean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2153005" y="2616144"/>
              <a:ext cx="538619" cy="0"/>
            </a:xfrm>
            <a:prstGeom prst="straightConnector1">
              <a:avLst/>
            </a:prstGeom>
            <a:ln w="635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843407" y="2461935"/>
              <a:ext cx="1142815" cy="308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ΙΤΑΛΙΑ</a:t>
              </a:r>
              <a:endPara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1655" y="3468048"/>
            <a:ext cx="3424568" cy="1659121"/>
            <a:chOff x="561655" y="3468049"/>
            <a:chExt cx="3424568" cy="1244062"/>
          </a:xfrm>
        </p:grpSpPr>
        <p:sp>
          <p:nvSpPr>
            <p:cNvPr id="13" name="Rectangle 12"/>
            <p:cNvSpPr/>
            <p:nvPr/>
          </p:nvSpPr>
          <p:spPr>
            <a:xfrm>
              <a:off x="561655" y="3468049"/>
              <a:ext cx="1530192" cy="1244062"/>
            </a:xfrm>
            <a:prstGeom prst="rect">
              <a:avLst/>
            </a:prstGeom>
            <a:solidFill>
              <a:schemeClr val="accent4">
                <a:lumMod val="7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Opt-In</a:t>
              </a:r>
            </a:p>
            <a:p>
              <a:pPr algn="ctr"/>
              <a:r>
                <a:rPr lang="el-GR" dirty="0" smtClean="0"/>
                <a:t>Τα </a:t>
              </a:r>
              <a:r>
                <a:rPr lang="el-GR" dirty="0"/>
                <a:t>Μ</a:t>
              </a:r>
              <a:r>
                <a:rPr lang="el-GR" dirty="0" smtClean="0"/>
                <a:t>έρη πρέπει να συμφωνήσουν την υπαγωγή τους σε διαμεσολάβηση  </a:t>
              </a:r>
              <a:endParaRPr lang="en-US" dirty="0" smtClean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2153004" y="4046975"/>
              <a:ext cx="538619" cy="0"/>
            </a:xfrm>
            <a:prstGeom prst="straightConnector1">
              <a:avLst/>
            </a:prstGeom>
            <a:ln w="635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843408" y="3878852"/>
              <a:ext cx="1142815" cy="39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Λοιπά κράτη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 flipH="1">
            <a:off x="4359058" y="1596466"/>
            <a:ext cx="12526" cy="3064055"/>
          </a:xfrm>
          <a:prstGeom prst="line">
            <a:avLst/>
          </a:prstGeom>
          <a:ln w="19050">
            <a:solidFill>
              <a:schemeClr val="bg2">
                <a:lumMod val="50000"/>
                <a:alpha val="8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34435" y="1475034"/>
            <a:ext cx="4609565" cy="3108543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  <a:effectLst>
            <a:outerShdw blurRad="50800" dist="38100" dir="2700000" algn="tl" rotWithShape="0">
              <a:prstClr val="black">
                <a:alpha val="11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Βασικά χαρακτηριστικά του Ιταλικού Μοντέλου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: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Wingdings" charset="2"/>
              <a:buChar char="§"/>
            </a:pP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Υποχρεωτική πρώτη συνεδρία με διαμεσολαβητή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(8%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των υποθέσεων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)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Wingdings" charset="2"/>
              <a:buChar char="§"/>
            </a:pP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Το δικαστήριο μπορεί να διατάξει την προσφυγή σε διαμεσολάβηση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α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κόμη και σε εκκρεμείς υποθέσεις 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Wingdings" charset="2"/>
              <a:buChar char="§"/>
            </a:pPr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Ευχερής απεμπλοκή (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Easy opt-out</a:t>
            </a:r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)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Wingdings" charset="2"/>
              <a:buChar char="§"/>
            </a:pPr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Κυρώσεις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σε περίπτωση μη συμμετοχής στην πρώτη συνεδρία 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Wingdings" charset="2"/>
              <a:buChar char="§"/>
            </a:pPr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Μη επιβολή κυρώσεων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για μη συνέχιση της διαδικασίας από την πρώτη συνάντηση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charset="2"/>
              <a:buChar char="§"/>
            </a:pPr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Οικονομικά πλεονεκτήματα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για τα μέρη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4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101011" y="966721"/>
            <a:ext cx="5060031" cy="1429567"/>
            <a:chOff x="2048502" y="1020256"/>
            <a:chExt cx="5060031" cy="1580917"/>
          </a:xfrm>
        </p:grpSpPr>
        <p:sp>
          <p:nvSpPr>
            <p:cNvPr id="19" name="Rectangle 18"/>
            <p:cNvSpPr/>
            <p:nvPr/>
          </p:nvSpPr>
          <p:spPr>
            <a:xfrm>
              <a:off x="2048502" y="1020256"/>
              <a:ext cx="5060031" cy="1580917"/>
            </a:xfrm>
            <a:prstGeom prst="rect">
              <a:avLst/>
            </a:prstGeom>
            <a:solidFill>
              <a:schemeClr val="bg1">
                <a:lumMod val="6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89905" y="1020256"/>
              <a:ext cx="3830376" cy="149829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800" b="1" i="1" cap="small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Εναλλακτικα</a:t>
              </a:r>
              <a:r>
                <a:rPr lang="el-GR" sz="1800" b="1" i="1" cap="sm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 </a:t>
              </a:r>
              <a:r>
                <a:rPr lang="el-GR" sz="1800" b="1" i="1" cap="small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μεσα</a:t>
              </a:r>
              <a:r>
                <a:rPr lang="el-GR" sz="1800" b="1" i="1" cap="sm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  </a:t>
              </a:r>
              <a:r>
                <a:rPr lang="el-GR" sz="1800" b="1" i="1" cap="small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επιλυσησ</a:t>
              </a:r>
              <a:r>
                <a:rPr lang="el-GR" sz="1800" b="1" i="1" cap="sm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 </a:t>
              </a:r>
              <a:r>
                <a:rPr lang="el-GR" sz="1800" b="1" i="1" cap="small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διαφορων</a:t>
              </a:r>
              <a:r>
                <a:rPr lang="el-GR" sz="1800" b="1" i="1" cap="sm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 (</a:t>
              </a:r>
              <a:r>
                <a:rPr lang="en-US" sz="1800" b="1" i="1" cap="small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adr</a:t>
              </a:r>
              <a:r>
                <a:rPr lang="en-US" sz="1800" b="1" i="1" cap="sm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)</a:t>
              </a:r>
              <a:endParaRPr lang="el-GR" sz="1400" b="1" i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endParaRPr>
            </a:p>
            <a:p>
              <a:pPr algn="ctr"/>
              <a:r>
                <a:rPr lang="en-US" sz="1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“</a:t>
              </a:r>
              <a:r>
                <a:rPr lang="el-GR" sz="1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οποιαδήποτε μέσα εξωδικαστικής επίλυσης ή διευθέτησης διαφορών</a:t>
              </a:r>
              <a:r>
                <a:rPr lang="en-GB" sz="12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”</a:t>
              </a:r>
              <a:endPara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endParaRPr>
            </a:p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58390" y="2481770"/>
            <a:ext cx="3802615" cy="3043280"/>
            <a:chOff x="858390" y="2481770"/>
            <a:chExt cx="3802615" cy="3043280"/>
          </a:xfrm>
          <a:effectLst>
            <a:outerShdw blurRad="50800" dist="38100" dir="2700000" algn="tl" rotWithShape="0">
              <a:prstClr val="black">
                <a:alpha val="23000"/>
              </a:prstClr>
            </a:outerShdw>
            <a:reflection blurRad="114300" stA="52000" endA="300" endPos="27000" dir="5400000" sy="-100000" algn="bl" rotWithShape="0"/>
          </a:effectLst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alphaModFix amt="51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1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390" y="2481770"/>
              <a:ext cx="2635511" cy="263551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63709" y="2601173"/>
              <a:ext cx="3597296" cy="292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ADR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 </a:t>
              </a:r>
              <a:r>
                <a:rPr lang="el-G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σε παγκόσμιο επίπεδο</a:t>
              </a:r>
              <a:endPara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endParaRPr>
            </a:p>
            <a:p>
              <a:pPr marL="285750" indent="-285750">
                <a:lnSpc>
                  <a:spcPct val="150000"/>
                </a:lnSpc>
                <a:buFont typeface="Wingdings" charset="2"/>
                <a:buChar char="§"/>
              </a:pPr>
              <a:r>
                <a:rPr lang="el-G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Διαιτησία (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A</a:t>
              </a:r>
              <a:r>
                <a:rPr lang="en-GB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rbitration</a:t>
              </a:r>
              <a:r>
                <a:rPr lang="el-G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)</a:t>
              </a: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;</a:t>
              </a:r>
            </a:p>
            <a:p>
              <a:pPr marL="285750" indent="-285750">
                <a:lnSpc>
                  <a:spcPct val="150000"/>
                </a:lnSpc>
                <a:buFont typeface="Wingdings" charset="2"/>
                <a:buChar char="§"/>
              </a:pPr>
              <a:r>
                <a:rPr lang="el-G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Υβριδική Μορφή Διαιτησίας [</a:t>
              </a: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Hybrid 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(Med-Arb</a:t>
              </a: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)</a:t>
              </a:r>
              <a:r>
                <a:rPr lang="el-G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]</a:t>
              </a: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.</a:t>
              </a:r>
            </a:p>
            <a:p>
              <a:pPr marL="285750" indent="-285750">
                <a:lnSpc>
                  <a:spcPct val="150000"/>
                </a:lnSpc>
                <a:buFont typeface="Wingdings" charset="2"/>
                <a:buChar char="§"/>
              </a:pPr>
              <a:r>
                <a:rPr lang="el-G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Διαμεσολάβηση (</a:t>
              </a: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Mediation</a:t>
              </a:r>
              <a:r>
                <a:rPr lang="el-G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)</a:t>
              </a: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; </a:t>
              </a:r>
            </a:p>
            <a:p>
              <a:pPr marL="285750" indent="-285750">
                <a:lnSpc>
                  <a:spcPct val="150000"/>
                </a:lnSpc>
                <a:buFont typeface="Wingdings" charset="2"/>
                <a:buChar char="§"/>
              </a:pPr>
              <a:r>
                <a:rPr lang="el-G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Συμφιλίωση (</a:t>
              </a: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Conciliation</a:t>
              </a:r>
              <a:r>
                <a:rPr lang="el-G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)</a:t>
              </a: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; </a:t>
              </a:r>
            </a:p>
            <a:p>
              <a:pPr marL="285750" indent="-285750">
                <a:lnSpc>
                  <a:spcPct val="150000"/>
                </a:lnSpc>
                <a:buFont typeface="Wingdings" charset="2"/>
                <a:buChar char="§"/>
              </a:pPr>
              <a:r>
                <a:rPr lang="el-G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Διαπραγματεύσεις (</a:t>
              </a: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Negotiations</a:t>
              </a:r>
              <a:r>
                <a:rPr lang="el-G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)</a:t>
              </a: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; </a:t>
              </a:r>
            </a:p>
            <a:p>
              <a:pPr marL="285750" indent="-285750">
                <a:lnSpc>
                  <a:spcPct val="150000"/>
                </a:lnSpc>
                <a:buFont typeface="Wingdings" charset="2"/>
                <a:buChar char="§"/>
              </a:pPr>
              <a:r>
                <a:rPr lang="el-G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Πρώιμη ουδέτερη αξιολόγηση [</a:t>
              </a: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Early Neutral Evaluation </a:t>
              </a:r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(ENE</a:t>
              </a:r>
              <a:r>
                <a:rPr lang="en-GB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)</a:t>
              </a:r>
              <a:r>
                <a:rPr lang="el-G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]</a:t>
              </a:r>
              <a:endPara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518062" y="2401580"/>
            <a:ext cx="3370411" cy="2640803"/>
            <a:chOff x="5518062" y="2401580"/>
            <a:chExt cx="3370411" cy="2640803"/>
          </a:xfrm>
          <a:effectLst>
            <a:outerShdw blurRad="50800" dist="38100" dir="2700000" algn="tl" rotWithShape="0">
              <a:prstClr val="black">
                <a:alpha val="23000"/>
              </a:prstClr>
            </a:outerShdw>
            <a:reflection blurRad="114300" stA="52000" endA="300" endPos="27000" dir="5400000" sy="-100000" algn="bl" rotWithShape="0"/>
          </a:effectLst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alphaModFix amt="6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5513" y="2401580"/>
              <a:ext cx="2635511" cy="263551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518062" y="2526310"/>
              <a:ext cx="3370411" cy="2516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ADR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 </a:t>
              </a:r>
              <a:r>
                <a:rPr lang="el-G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στην ΕΕ</a:t>
              </a:r>
              <a:endPara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endParaRPr>
            </a:p>
            <a:p>
              <a:pPr marL="285750" indent="-285750">
                <a:lnSpc>
                  <a:spcPct val="150000"/>
                </a:lnSpc>
                <a:buFont typeface="Wingdings" charset="2"/>
                <a:buChar char="§"/>
              </a:pPr>
              <a:r>
                <a:rPr lang="en-US" sz="14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Arbitration;</a:t>
              </a:r>
            </a:p>
            <a:p>
              <a:pPr marL="285750" indent="-285750">
                <a:lnSpc>
                  <a:spcPct val="150000"/>
                </a:lnSpc>
                <a:buFont typeface="Wingdings" charset="2"/>
                <a:buChar char="§"/>
              </a:pPr>
              <a:r>
                <a:rPr lang="en-US" sz="14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M</a:t>
              </a:r>
              <a:r>
                <a:rPr lang="en-GB" sz="145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ediation</a:t>
              </a:r>
              <a:r>
                <a:rPr lang="en-GB" sz="14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; </a:t>
              </a:r>
            </a:p>
            <a:p>
              <a:pPr marL="285750" indent="-285750">
                <a:lnSpc>
                  <a:spcPct val="150000"/>
                </a:lnSpc>
                <a:buFont typeface="Wingdings" charset="2"/>
                <a:buChar char="§"/>
              </a:pPr>
              <a:r>
                <a:rPr lang="en-GB" sz="14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Conciliation; </a:t>
              </a:r>
            </a:p>
            <a:p>
              <a:pPr marL="285750" indent="-285750">
                <a:lnSpc>
                  <a:spcPct val="150000"/>
                </a:lnSpc>
                <a:buFont typeface="Wingdings" charset="2"/>
                <a:buChar char="§"/>
              </a:pPr>
              <a:r>
                <a:rPr lang="el-GR" sz="14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Συνήγορος Πολίτη (</a:t>
              </a:r>
              <a:r>
                <a:rPr lang="en-GB" sz="14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Ombudsman</a:t>
              </a:r>
              <a:r>
                <a:rPr lang="el-GR" sz="14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)</a:t>
              </a:r>
              <a:endParaRPr lang="en-GB" sz="14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endParaRPr>
            </a:p>
            <a:p>
              <a:pPr marL="285750" indent="-285750">
                <a:lnSpc>
                  <a:spcPct val="150000"/>
                </a:lnSpc>
                <a:buFont typeface="Wingdings" charset="2"/>
                <a:buChar char="§"/>
              </a:pPr>
              <a:r>
                <a:rPr lang="el-GR" sz="14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Επιτροπές Παραπόνων (</a:t>
              </a:r>
              <a:r>
                <a:rPr lang="en-GB" sz="14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Complaint Boards</a:t>
              </a:r>
              <a:r>
                <a:rPr lang="el-GR" sz="14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)</a:t>
              </a:r>
              <a:endParaRPr lang="en-US" sz="145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" y="300323"/>
            <a:ext cx="4505092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bg2">
                    <a:lumMod val="25000"/>
                  </a:schemeClr>
                </a:solidFill>
                <a:latin typeface="Baskerville" charset="0"/>
                <a:ea typeface="Baskerville" charset="0"/>
                <a:cs typeface="Baskerville" charset="0"/>
              </a:rPr>
              <a:t>Πρόλογος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727" y="3602182"/>
            <a:ext cx="2800270" cy="1383760"/>
          </a:xfrm>
          <a:prstGeom prst="rect">
            <a:avLst/>
          </a:prstGeom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61655" y="210181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61655" y="210181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305590"/>
            <a:ext cx="8981162" cy="75405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3</a:t>
            </a:r>
            <a:r>
              <a:rPr lang="en-GB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 </a:t>
            </a:r>
            <a:r>
              <a:rPr lang="el-GR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Αξιολόγηση της Εφαρμογής της Οδηγίας για τη Διαμεσολάβηση</a:t>
            </a:r>
            <a:r>
              <a:rPr lang="en-GB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3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.2.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Που βρισκόμαστε σήμερα;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5010" y="1654697"/>
            <a:ext cx="8893979" cy="2308324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effectLst>
            <a:outerShdw blurRad="508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I. </a:t>
            </a:r>
            <a:r>
              <a:rPr lang="el-G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Η Έκθεση της  </a:t>
            </a:r>
            <a:r>
              <a:rPr lang="el-G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Ευρωπαϊκής Επιτροπής </a:t>
            </a:r>
            <a:r>
              <a:rPr lang="el-G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του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2016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endParaRPr lang="en-GB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Άρθρο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11-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l-GR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Επανεξέταση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: 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Η Ευρωπαϊκή Επιτροπή όφειλε μέχρι το 2016 να υποβάλει στο Ευρωπαϊκό Κοινοβούλιο, το Συμβούλιο και την  Ευρωπαϊκή Οικονομική και Κοινωνική επιτροπή έκθεση επί της εφαρμογής της Οδηγίας.</a:t>
            </a:r>
            <a:endParaRPr lang="en-GB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285750" indent="-285750">
              <a:buFont typeface="Wingdings" charset="2"/>
              <a:buChar char="§"/>
            </a:pP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Στην έκθεση, η Επιτροπή προέκρινε ότι η Οδηγία δεν χρήζει αναθεώρησης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algn="ctr"/>
            <a:endParaRPr lang="en-GB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algn="ct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6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61655" y="210181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305590"/>
            <a:ext cx="8981162" cy="75405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3</a:t>
            </a:r>
            <a:r>
              <a:rPr lang="en-GB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 </a:t>
            </a:r>
            <a:r>
              <a:rPr lang="el-GR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Αξιολόγηση της Εφαρμογής της Οδηγίας για τη Διαμεσολάβηση</a:t>
            </a:r>
            <a:r>
              <a:rPr lang="en-GB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3.2.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Που βρισκόμαστε σήμερα;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1248" y="1334215"/>
            <a:ext cx="3861523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II.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Η ομάδα εργασίας (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workshop)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του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2016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5011" y="2226001"/>
            <a:ext cx="8666151" cy="3108543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effectLst>
            <a:outerShdw blurRad="508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Βασικά Ευρήματα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:</a:t>
            </a:r>
          </a:p>
          <a:p>
            <a:endParaRPr lang="en-GB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Η Διαμεσολάβηση χρησιμοποιείται σε λιγότερο από το 1% των δικαστικών υποθέσεων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: </a:t>
            </a: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για κάθε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1 </a:t>
            </a: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διαμεσολάβηση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100 </a:t>
            </a: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υποθέσεις άγονται στα δικαστήρια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(</a:t>
            </a: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εκτός της Ιταλίας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)</a:t>
            </a: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</a:t>
            </a:r>
            <a:endParaRPr lang="en-GB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285750" indent="-285750">
              <a:buFont typeface="Wingdings" charset="2"/>
              <a:buChar char="§"/>
            </a:pPr>
            <a:endParaRPr lang="en-GB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Η υποχρεωτική αρχική συνεδρία Διαμεσολάβησης συνδυάζει τα πλέον αποτελεσματικά στοιχεία των μοντέλων εθελοντικής και υποχρεωτικής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Δ</a:t>
            </a: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ιαμεσολάβησης.</a:t>
            </a:r>
            <a:endParaRPr lang="en-GB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285750" indent="-285750">
              <a:buFont typeface="Wingdings" charset="2"/>
              <a:buChar char="§"/>
            </a:pPr>
            <a:endParaRPr lang="en-GB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el-G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Ο στόχος </a:t>
            </a: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μιας αποτελεσματικής ισορροπημένης σχέσεως, θα πρέπει να είναι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: άνω της μίας </a:t>
            </a: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Διαμεσολάβηση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γ</a:t>
            </a: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ια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κάθε δύο δικαστικές </a:t>
            </a: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υποθέσεις, με ποσοστό επιτυχίας (της διαμεσολάβησης) άνω του 50%.</a:t>
            </a:r>
            <a:endParaRPr lang="en-GB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285750" indent="-285750">
              <a:buFont typeface="Wingdings" charset="2"/>
              <a:buChar char="§"/>
            </a:pPr>
            <a:endParaRPr lang="en-GB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Τα Κράτη Μέλη </a:t>
            </a:r>
            <a:r>
              <a:rPr lang="el-G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δεν έχουν ενσωματώσει </a:t>
            </a: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με ομοιογένεια την Οδηγία, υιοθετώντας διαφορετικά μοντέλα και κανονιστικά πλαίσια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0633" y="1672707"/>
            <a:ext cx="7828249" cy="523220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effectLst>
            <a:outerShdw blurRad="508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Βασικός Στόχος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: </a:t>
            </a: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πώς να επιτευχθεί μια ισορροπημένη σχέση μεταξύ διαμεσολάβησης και δικαστικών διαδικασιών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74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61655" y="210181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305590"/>
            <a:ext cx="8981162" cy="76944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3</a:t>
            </a:r>
            <a:r>
              <a:rPr lang="en-GB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 </a:t>
            </a:r>
            <a:r>
              <a:rPr lang="el-GR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Αξιολόγηση της Εφαρμογής της Οδηγίας για τη Διαμεσολάβηση</a:t>
            </a:r>
            <a:endParaRPr lang="en-GB" sz="23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3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.2.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Που βρισκόμαστε σήμερα;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1248" y="1334215"/>
            <a:ext cx="2880467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II.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Η ομάδα εργασίας του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2016 </a:t>
            </a: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248" y="1597750"/>
            <a:ext cx="8629914" cy="1169551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effectLst>
            <a:outerShdw blurRad="508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Πρόταση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: </a:t>
            </a:r>
          </a:p>
          <a:p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Προκειμένου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να μετρηθεί η ισορροπία, η μελέτη πρότεινε τον ακόλουθο μαθηματικό τύπο </a:t>
            </a: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που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απεικονίζει την αποτελεσματικότητα του εκάστοτε συστήματος Διαμεσολάβησης</a:t>
            </a: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  Ένα πετυχημένο μοντέλο Διαμεσολάβησης τοποθετείται στο δεύτερο τεταρτημόριο, με τουλάχιστον 50 διαμεσολαβήσεις για κάθε 100 δικαστικές υποθέσεις και συγχρόνως επιτυχής έκβαση διαμεσολαβήσεων άνω του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50%</a:t>
            </a: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</a:t>
            </a:r>
            <a:endParaRPr lang="en-GB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pic>
        <p:nvPicPr>
          <p:cNvPr id="16" name="Picture 26" descr="../References/tables/table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05" y="2878171"/>
            <a:ext cx="3733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7" descr="../References/tables/table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05" y="3962760"/>
            <a:ext cx="37338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../References/tables/table22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290" y="2870920"/>
            <a:ext cx="3237230" cy="21983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76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61655" y="210181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305590"/>
            <a:ext cx="8981162" cy="76944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3</a:t>
            </a:r>
            <a:r>
              <a:rPr lang="en-GB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 </a:t>
            </a:r>
            <a:r>
              <a:rPr lang="el-GR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Αξιολόγηση της Εφαρμογής της Οδηγίας για τη Διαμεσολάβηση</a:t>
            </a:r>
            <a:endParaRPr lang="en-GB" sz="23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3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.2.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Που βρισκόμαστε σήμερα;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1248" y="1334215"/>
            <a:ext cx="8164102" cy="52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III.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Η έκθεση της </a:t>
            </a:r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Επιτροπής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Νομικών Θεμάτων 2017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και το ψήφισμα του </a:t>
            </a:r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Ευρωπαϊκού Κοινοβουλίου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σχετικά με τη μεταφορά της οδηγίας 2008/52/ΕΚ</a:t>
            </a: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248" y="2101912"/>
            <a:ext cx="8629914" cy="1415772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effectLst>
            <a:outerShdw blurRad="508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ΣΥΜΠΕΡΑΣΜΑΤΑ</a:t>
            </a:r>
          </a:p>
          <a:p>
            <a:pPr marL="285750" indent="-285750">
              <a:buFont typeface="Wingdings" charset="2"/>
              <a:buChar char="ü"/>
            </a:pP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Έκθεση Επιτροπής 2016</a:t>
            </a:r>
          </a:p>
          <a:p>
            <a:pPr marL="285750" indent="-285750">
              <a:buFont typeface="Wingdings" charset="2"/>
              <a:buChar char="ü"/>
            </a:pP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Ικανοποιητική εφαρμογή της Οδηγίας από τα κράτη μέλη και σε εγχώριες υποθέσεις</a:t>
            </a:r>
          </a:p>
          <a:p>
            <a:pPr marL="285750" indent="-285750">
              <a:buFont typeface="Wingdings" charset="2"/>
              <a:buChar char="ü"/>
            </a:pP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Η υιοθέτηση κωδίκων συμπεριφοράς αποτελεί σημαντικό εργαλείο για τη διασφάλιση της ποιότητας της διαμεσολάβησης </a:t>
            </a:r>
          </a:p>
          <a:p>
            <a:pPr marL="285750" indent="-285750">
              <a:buFont typeface="Wingdings" charset="2"/>
              <a:buChar char="ü"/>
            </a:pP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Ανάπτυξη διαδικτυακής πύλης και παροχή πληροφοριών σχετικά με τα εθνικά συστήματα διαμεσολάβησης</a:t>
            </a:r>
          </a:p>
          <a:p>
            <a:pPr marL="285750" indent="-285750">
              <a:buFont typeface="Wingdings" charset="2"/>
              <a:buChar char="ü"/>
            </a:pP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Δυσκολία συγκέντρωσης εμπεριστατωμένων στατιστικών δεδομένων</a:t>
            </a:r>
            <a:endParaRPr lang="en-GB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23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1248" y="3881087"/>
            <a:ext cx="8629914" cy="1231106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effectLst>
            <a:outerShdw blurRad="508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ΣΥΣΤΑΣΕΙΣ</a:t>
            </a:r>
          </a:p>
          <a:p>
            <a:pPr marL="285750" indent="-285750">
              <a:buFont typeface="Wingdings" charset="2"/>
              <a:buChar char="ü"/>
            </a:pP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Περαιτέρω 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μέτρα για να διασφαλιστεί η επιβολή των συμφωνιών που προκύπτουν από διαμεσολάβηση με ταχύ και οικονομικά προσιτό τρόπο </a:t>
            </a:r>
            <a:endParaRPr lang="el-G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Θέσπιση </a:t>
            </a:r>
            <a:r>
              <a:rPr lang="el-G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ενωσιακών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προτύπων 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ποιότητας για την παροχή υπηρεσιών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διαμεσολάβησης</a:t>
            </a:r>
          </a:p>
          <a:p>
            <a:pPr marL="285750" indent="-285750">
              <a:buFont typeface="Wingdings" charset="2"/>
              <a:buChar char="ü"/>
            </a:pP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Εθνικά 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μητρώα διαδικασιών διαμεσολάβησης </a:t>
            </a:r>
            <a:endParaRPr lang="el-G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Λύσεις για διεύρυνση πεδίου 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εφαρμογής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και σε άλλες 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αστικές ή διοικητικές υποθέσεις, όπου αυτό είναι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δυνατό</a:t>
            </a:r>
          </a:p>
        </p:txBody>
      </p:sp>
    </p:spTree>
    <p:extLst>
      <p:ext uri="{BB962C8B-B14F-4D97-AF65-F5344CB8AC3E}">
        <p14:creationId xmlns:p14="http://schemas.microsoft.com/office/powerpoint/2010/main" val="1873126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5153" y="2354591"/>
            <a:ext cx="8445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4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l-G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Τι άλλο θα μπορούσε να γίνει;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5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57" y="1537931"/>
            <a:ext cx="2516445" cy="28710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305590"/>
            <a:ext cx="8981162" cy="76944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4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 </a:t>
            </a:r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Τι άλλο θα μπορούσε να γίνει;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4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.1.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Η Ευρωπαϊκή προσέγγιση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-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Υπόθεση </a:t>
            </a:r>
            <a:r>
              <a:rPr lang="en-GB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Alassini</a:t>
            </a: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6291" y="1403871"/>
            <a:ext cx="7818556" cy="4031873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effectLst>
            <a:outerShdw blurRad="508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Alassini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v Telecom Italia </a:t>
            </a:r>
            <a:r>
              <a:rPr lang="en-GB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SpA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(C-317/08)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Επί των υποχρεωτικών συστημάτων εξωδικαστικής επίλυσης σύμφωνα με την Οδηγία Καθολικής Υπηρεσία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s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2002/22/EC</a:t>
            </a:r>
          </a:p>
          <a:p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el-G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Το Δικαστήριο της Ευρωπαϊκής Ένωσης δημιούργησε με την απόφασή του  έναν ασφαλή λιμένα για τις απαιτούμενες προϋποθέσεις της υποχρεωτικής εξωδικαστικής επίλυσης</a:t>
            </a:r>
            <a:endParaRPr lang="en-GB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endParaRPr lang="en-GB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Τα υποχρεωτικά συστήματα εξωδικαστικής επίλυσης πρέπει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: </a:t>
            </a:r>
          </a:p>
          <a:p>
            <a:endParaRPr lang="en-GB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el-G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Να μην καταλήγουν σε δεσμευτικές για τα μέρη αποφάσεις.</a:t>
            </a:r>
            <a:endParaRPr lang="en-GB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el-G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Να μην προκαλούν σημαντική καθυστέρηση.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el-G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Να αναστέλλουν την παραγραφή των αξιώσεων. </a:t>
            </a:r>
            <a:endParaRPr lang="en-GB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el-G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Να μην αυξάνουν το κόστος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</a:t>
            </a:r>
          </a:p>
          <a:p>
            <a:endParaRPr lang="en-GB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48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61655" y="210181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305590"/>
            <a:ext cx="8981162" cy="76944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4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 </a:t>
            </a:r>
            <a:r>
              <a:rPr lang="el-G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Τι άλλο μπορούσε να γίνει;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4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.2.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Οι προηγούμενες μελέτες</a:t>
            </a: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712" y="1333260"/>
            <a:ext cx="8053413" cy="4108817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effectLst>
            <a:outerShdw blurRad="508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I. </a:t>
            </a:r>
            <a:r>
              <a:rPr lang="el-G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Η Μελέτη του </a:t>
            </a: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2011 - </a:t>
            </a:r>
            <a:r>
              <a:rPr lang="en-GB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the carrot and stick approach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“[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μια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]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επιτυχής εφαρμογή της διαμεσολάβησης πρέπει να παρέχει κίνητρα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(“carrots”)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και κανονιστικές ρυθμίσεις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(“sticks”)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προκειμένου να παρακινεί τα ενδιαφερόμενα μέρη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να υιοθετούν την διαμεσολάβηση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σε όλα τα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επίπεδα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” </a:t>
            </a:r>
          </a:p>
          <a:p>
            <a:pPr>
              <a:lnSpc>
                <a:spcPct val="150000"/>
              </a:lnSpc>
            </a:pP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II. </a:t>
            </a:r>
            <a:r>
              <a:rPr lang="el-G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Η Μελέτη Επανεκκίνησης του </a:t>
            </a: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2013 – </a:t>
            </a:r>
            <a:r>
              <a:rPr lang="el-GR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η ισορροπημένη προσέγγιση </a:t>
            </a:r>
            <a:endParaRPr lang="en-GB" sz="16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Η αναγκαιότητα ενός αριθμητικού στόχου που θα καταδεικνύει μια ισορροπημένη σχέση</a:t>
            </a:r>
            <a:endParaRPr lang="en-GB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Υποχρεωτικά στοιχεία στη Διαμεσολάβηση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-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Ολοκληρωμένη Διαμεσολάβηση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(Integrated Mediation) 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Καμία ενέργεια</a:t>
            </a:r>
            <a:endParaRPr lang="en-GB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>
              <a:lnSpc>
                <a:spcPct val="150000"/>
              </a:lnSpc>
            </a:pP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III. </a:t>
            </a:r>
            <a:r>
              <a:rPr lang="el-G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Η Έκθεση της Ευρωπαϊκής Επιτροπής του </a:t>
            </a: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2016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Δεν υπάρχει ανάγκη αναθεώρησης της Οδηγίας, η βελτίωση μπορεί να επιτευχθεί μέσω ενθάρρυνσης και προβολής της Διαμεσολάβησης </a:t>
            </a:r>
            <a:endParaRPr lang="en-GB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4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004" y="1368141"/>
            <a:ext cx="3531158" cy="3761661"/>
          </a:xfrm>
          <a:prstGeom prst="rect">
            <a:avLst/>
          </a:prstGeom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61655" y="210181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305590"/>
            <a:ext cx="8981162" cy="76944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4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 </a:t>
            </a:r>
            <a:r>
              <a:rPr lang="el-G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Τι άλλο μπορούσε να γίνει;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4.2.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Οι προηγούμενες μελέτες</a:t>
            </a: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402561"/>
            <a:ext cx="5486400" cy="3693319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effectLst>
            <a:outerShdw blurRad="508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IV. </a:t>
            </a:r>
            <a:r>
              <a:rPr lang="el-G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Η Ομάδα Εργασίας του </a:t>
            </a: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2016 - </a:t>
            </a:r>
            <a:r>
              <a:rPr lang="el-G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l-GR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οι δύο επιλογές </a:t>
            </a:r>
            <a:endParaRPr lang="en-GB" sz="1600" i="1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>
              <a:lnSpc>
                <a:spcPct val="150000"/>
              </a:lnSpc>
            </a:pPr>
            <a:endParaRPr lang="en-GB" sz="16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>
              <a:lnSpc>
                <a:spcPct val="150000"/>
              </a:lnSpc>
            </a:pP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i. </a:t>
            </a:r>
            <a:r>
              <a:rPr lang="el-G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Ενδυνάμωση του Άρθρου </a:t>
            </a: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5(2) </a:t>
            </a:r>
            <a:r>
              <a:rPr lang="el-G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της Οδηγίας</a:t>
            </a: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;</a:t>
            </a:r>
          </a:p>
          <a:p>
            <a:pPr algn="ctr">
              <a:lnSpc>
                <a:spcPct val="150000"/>
              </a:lnSpc>
            </a:pPr>
            <a:endParaRPr lang="en-GB" sz="1200" i="1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>
              <a:lnSpc>
                <a:spcPct val="150000"/>
              </a:lnSpc>
            </a:pP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ii. </a:t>
            </a:r>
            <a:r>
              <a:rPr lang="el-G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Εναλλακτικά, να παραμείνει η υφιστάμενη διατύπωση του άρθρου αλλά να διευρυνθεί η χρήση του στο μέγιστο βαθμό: </a:t>
            </a:r>
            <a:endParaRPr lang="en-GB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>
              <a:lnSpc>
                <a:spcPct val="150000"/>
              </a:lnSpc>
            </a:pP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Μέσω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(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α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)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της μέτρησης της σχέσης ισορροπίας δια των </a:t>
            </a:r>
            <a:r>
              <a:rPr lang="el-G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προταθέντων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δεικτών και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(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β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)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της  επίτευξης ισορροπίας, διαφορετικά θα ήταν δυνατόν να αντιμετωπίσουν κυρώσεις.</a:t>
            </a:r>
            <a:endParaRPr lang="en-GB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>
              <a:lnSpc>
                <a:spcPct val="150000"/>
              </a:lnSpc>
            </a:pP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>
              <a:lnSpc>
                <a:spcPct val="150000"/>
              </a:lnSpc>
            </a:pPr>
            <a:endParaRPr lang="en-GB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1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305590"/>
            <a:ext cx="8981162" cy="76944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4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 </a:t>
            </a:r>
            <a:r>
              <a:rPr lang="el-G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Τι άλλο μπορούμε να </a:t>
            </a:r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κάνουμε;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4.3.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Το μέλλον</a:t>
            </a: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538606"/>
            <a:ext cx="8981162" cy="3739485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effectLst>
            <a:outerShdw blurRad="508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AutoNum type="romanUcPeriod"/>
            </a:pPr>
            <a:r>
              <a:rPr lang="el-G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Μέτρα υψηλής αποτελεσματικότητας</a:t>
            </a:r>
            <a:endParaRPr lang="en-GB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400050" indent="-400050">
              <a:lnSpc>
                <a:spcPct val="150000"/>
              </a:lnSpc>
              <a:buAutoNum type="romanUcPeriod"/>
            </a:pPr>
            <a:endParaRPr lang="en-GB" sz="16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400050" lvl="0" indent="-400050">
              <a:lnSpc>
                <a:spcPct val="150000"/>
              </a:lnSpc>
              <a:buAutoNum type="romanLcPeriod"/>
            </a:pPr>
            <a:r>
              <a:rPr lang="el-GR" sz="1800" dirty="0" smtClean="0">
                <a:latin typeface="Book Antiqua" charset="0"/>
                <a:ea typeface="Book Antiqua" charset="0"/>
                <a:cs typeface="Book Antiqua" charset="0"/>
              </a:rPr>
              <a:t>Υιοθέτηση του Ιταλικού </a:t>
            </a:r>
            <a:r>
              <a:rPr lang="en-GB" sz="1800" dirty="0" smtClean="0">
                <a:latin typeface="Book Antiqua" charset="0"/>
                <a:ea typeface="Book Antiqua" charset="0"/>
                <a:cs typeface="Book Antiqua" charset="0"/>
              </a:rPr>
              <a:t>opt-out </a:t>
            </a:r>
            <a:r>
              <a:rPr lang="el-GR" sz="1800" dirty="0" smtClean="0">
                <a:latin typeface="Book Antiqua" charset="0"/>
                <a:ea typeface="Book Antiqua" charset="0"/>
                <a:cs typeface="Book Antiqua" charset="0"/>
              </a:rPr>
              <a:t>μοντέλου διαμεσολάβησης σε αστικές και εμπορικές υποθέσεις</a:t>
            </a:r>
            <a:r>
              <a:rPr lang="en-GB" sz="1800" dirty="0" smtClean="0">
                <a:latin typeface="Book Antiqua" charset="0"/>
                <a:ea typeface="Book Antiqua" charset="0"/>
                <a:cs typeface="Book Antiqua" charset="0"/>
              </a:rPr>
              <a:t>. </a:t>
            </a:r>
            <a:endParaRPr lang="el-GR" sz="1800" dirty="0" smtClean="0">
              <a:latin typeface="Book Antiqua" charset="0"/>
              <a:ea typeface="Book Antiqua" charset="0"/>
              <a:cs typeface="Book Antiqua" charset="0"/>
            </a:endParaRPr>
          </a:p>
          <a:p>
            <a:pPr marL="400050" indent="-400050">
              <a:lnSpc>
                <a:spcPct val="150000"/>
              </a:lnSpc>
              <a:buFontTx/>
              <a:buAutoNum type="romanLcPeriod"/>
            </a:pPr>
            <a:r>
              <a:rPr lang="el-GR" sz="1800" dirty="0" smtClean="0">
                <a:latin typeface="Book Antiqua" charset="0"/>
                <a:ea typeface="Book Antiqua" charset="0"/>
                <a:cs typeface="Book Antiqua" charset="0"/>
              </a:rPr>
              <a:t>Εναλλακτικά, εισαγωγή «πιλοτικών προγραμμάτων υποχρεωτικής διαμεσολάβησης» στα Πρωτοδικεία των Κρατών Μελών, με βάση το Ιταλικό </a:t>
            </a:r>
            <a:r>
              <a:rPr lang="en-GB" sz="1800" dirty="0" smtClean="0">
                <a:latin typeface="Book Antiqua" charset="0"/>
                <a:ea typeface="Book Antiqua" charset="0"/>
                <a:cs typeface="Book Antiqua" charset="0"/>
              </a:rPr>
              <a:t>opt-out </a:t>
            </a:r>
            <a:r>
              <a:rPr lang="el-GR" sz="1800" dirty="0" smtClean="0">
                <a:latin typeface="Book Antiqua" charset="0"/>
                <a:ea typeface="Book Antiqua" charset="0"/>
                <a:cs typeface="Book Antiqua" charset="0"/>
              </a:rPr>
              <a:t>μοντέλο. </a:t>
            </a:r>
            <a:r>
              <a:rPr lang="el-GR" sz="1800" dirty="0">
                <a:latin typeface="Book Antiqua" charset="0"/>
                <a:ea typeface="Book Antiqua" charset="0"/>
                <a:cs typeface="Book Antiqua" charset="0"/>
              </a:rPr>
              <a:t>Τα Κράτη Μέλη θα καθορίσουν ποιες υποθέσεις θα υπάγονται ή/και θα εξαιρούνται</a:t>
            </a:r>
            <a:r>
              <a:rPr lang="el-GR" sz="1800" dirty="0" smtClean="0">
                <a:latin typeface="Book Antiqua" charset="0"/>
                <a:ea typeface="Book Antiqua" charset="0"/>
                <a:cs typeface="Book Antiqua" charset="0"/>
              </a:rPr>
              <a:t>. Αυτό</a:t>
            </a:r>
            <a:r>
              <a:rPr lang="en-GB" sz="1800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l-GR" sz="1800" dirty="0" smtClean="0">
                <a:latin typeface="Book Antiqua" charset="0"/>
                <a:ea typeface="Book Antiqua" charset="0"/>
                <a:cs typeface="Book Antiqua" charset="0"/>
              </a:rPr>
              <a:t>σε συνδυασμό με τις εναλλακτικές προτάσεις  της Ομάδας Εργασίας του 2016</a:t>
            </a:r>
            <a:r>
              <a:rPr lang="en-GB" sz="1800" dirty="0" smtClean="0">
                <a:latin typeface="Book Antiqua" charset="0"/>
                <a:ea typeface="Book Antiqua" charset="0"/>
                <a:cs typeface="Book Antiqua" charset="0"/>
              </a:rPr>
              <a:t>.</a:t>
            </a:r>
            <a:endParaRPr lang="en-GB" sz="1800" dirty="0"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97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305590"/>
            <a:ext cx="8981162" cy="76944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4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 </a:t>
            </a:r>
            <a:r>
              <a:rPr lang="el-G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Τι άλλο μπορούμε να κάνουμε;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4.3.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Το μέλλον</a:t>
            </a: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170937"/>
            <a:ext cx="8981162" cy="4047262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effectLst>
            <a:outerShdw blurRad="508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II.    </a:t>
            </a:r>
            <a:r>
              <a:rPr lang="el-G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Ά</a:t>
            </a:r>
            <a:r>
              <a:rPr lang="el-G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λλα μέτρα (Ενδεικτικά) </a:t>
            </a:r>
            <a:endParaRPr lang="en-GB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756666" lvl="1" indent="-400050">
              <a:spcAft>
                <a:spcPts val="600"/>
              </a:spcAft>
              <a:buAutoNum type="romanLcPeriod"/>
            </a:pPr>
            <a:r>
              <a:rPr lang="el-GR" sz="1400" dirty="0" smtClean="0">
                <a:latin typeface="Book Antiqua" charset="0"/>
                <a:ea typeface="Book Antiqua" charset="0"/>
                <a:cs typeface="Book Antiqua" charset="0"/>
              </a:rPr>
              <a:t>Τα Κράτη Μέλη να ενθαρρύνουν ενεργά την προσφυγή στην οικειοθελή Διαμεσολάβηση – Συμμετοχή του κράτους ως διαδίκου  στη διαδικασία Διαμεσολάβησης.</a:t>
            </a:r>
            <a:endParaRPr lang="en-GB" sz="1400" dirty="0" smtClean="0">
              <a:latin typeface="Book Antiqua" charset="0"/>
              <a:ea typeface="Book Antiqua" charset="0"/>
              <a:cs typeface="Book Antiqua" charset="0"/>
            </a:endParaRPr>
          </a:p>
          <a:p>
            <a:pPr marL="756666" lvl="1" indent="-400050">
              <a:spcAft>
                <a:spcPts val="600"/>
              </a:spcAft>
              <a:buAutoNum type="romanLcPeriod"/>
            </a:pPr>
            <a:r>
              <a:rPr lang="el-GR" sz="1400" dirty="0" smtClean="0">
                <a:latin typeface="Book Antiqua" charset="0"/>
                <a:ea typeface="Book Antiqua" charset="0"/>
                <a:cs typeface="Book Antiqua" charset="0"/>
              </a:rPr>
              <a:t>Παροχή νομικής αρωγής σε οικονομικά ασθενείς  ομάδες.</a:t>
            </a:r>
            <a:endParaRPr lang="en-GB" sz="1400" dirty="0" smtClean="0">
              <a:latin typeface="Book Antiqua" charset="0"/>
              <a:ea typeface="Book Antiqua" charset="0"/>
              <a:cs typeface="Book Antiqua" charset="0"/>
            </a:endParaRPr>
          </a:p>
          <a:p>
            <a:pPr marL="756666" lvl="1" indent="-400050">
              <a:spcAft>
                <a:spcPts val="600"/>
              </a:spcAft>
              <a:buAutoNum type="romanLcPeriod"/>
            </a:pPr>
            <a:r>
              <a:rPr lang="el-GR" sz="1400" dirty="0" err="1" smtClean="0">
                <a:latin typeface="Book Antiqua" charset="0"/>
                <a:ea typeface="Book Antiqua" charset="0"/>
                <a:cs typeface="Book Antiqua" charset="0"/>
              </a:rPr>
              <a:t>Στοχευμένα</a:t>
            </a:r>
            <a:r>
              <a:rPr lang="el-GR" sz="1400" dirty="0" smtClean="0">
                <a:latin typeface="Book Antiqua" charset="0"/>
                <a:ea typeface="Book Antiqua" charset="0"/>
                <a:cs typeface="Book Antiqua" charset="0"/>
              </a:rPr>
              <a:t> εκπαιδευτικά προγράμματα που θα εστιάζουν στα πλεονεκτήματα της οικειοθελούς Διαμεσολάβησης.</a:t>
            </a:r>
            <a:endParaRPr lang="en-GB" sz="1400" dirty="0" smtClean="0">
              <a:latin typeface="Book Antiqua" charset="0"/>
              <a:ea typeface="Book Antiqua" charset="0"/>
              <a:cs typeface="Book Antiqua" charset="0"/>
            </a:endParaRPr>
          </a:p>
          <a:p>
            <a:pPr marL="756666" lvl="1" indent="-400050">
              <a:spcAft>
                <a:spcPts val="600"/>
              </a:spcAft>
              <a:buFontTx/>
              <a:buAutoNum type="romanLcPeriod"/>
            </a:pPr>
            <a:r>
              <a:rPr lang="el-GR" sz="1400" dirty="0" smtClean="0">
                <a:latin typeface="Book Antiqua" charset="0"/>
                <a:ea typeface="Book Antiqua" charset="0"/>
                <a:cs typeface="Book Antiqua" charset="0"/>
              </a:rPr>
              <a:t>Εισαγωγή της Διαμεσολάβησης ως υποχρεωτικό μάθημα στα προγράμματα σπουδών των νομικών Σχολών</a:t>
            </a:r>
            <a:r>
              <a:rPr lang="en-GB" sz="1400" dirty="0" smtClean="0">
                <a:latin typeface="Book Antiqua" charset="0"/>
                <a:ea typeface="Book Antiqua" charset="0"/>
                <a:cs typeface="Book Antiqua" charset="0"/>
              </a:rPr>
              <a:t>.</a:t>
            </a:r>
          </a:p>
          <a:p>
            <a:pPr marL="756666" lvl="1" indent="-400050">
              <a:spcAft>
                <a:spcPts val="600"/>
              </a:spcAft>
              <a:buFontTx/>
              <a:buAutoNum type="romanLcPeriod"/>
            </a:pPr>
            <a:r>
              <a:rPr lang="el-GR" sz="1400" dirty="0">
                <a:latin typeface="Book Antiqua" charset="0"/>
                <a:ea typeface="Book Antiqua" charset="0"/>
                <a:cs typeface="Book Antiqua" charset="0"/>
              </a:rPr>
              <a:t>Δημιουργία «Παρατηρητηρίου» για την παρακολούθηση του θεσμού σε εθνικό επίπεδο</a:t>
            </a:r>
            <a:endParaRPr lang="en-GB" sz="1400" dirty="0">
              <a:latin typeface="Book Antiqua" charset="0"/>
              <a:ea typeface="Book Antiqua" charset="0"/>
              <a:cs typeface="Book Antiqua" charset="0"/>
            </a:endParaRPr>
          </a:p>
          <a:p>
            <a:pPr marL="756666" lvl="1" indent="-400050">
              <a:spcAft>
                <a:spcPts val="600"/>
              </a:spcAft>
              <a:buFontTx/>
              <a:buAutoNum type="romanLcPeriod"/>
            </a:pPr>
            <a:r>
              <a:rPr lang="el-GR" sz="1400" dirty="0">
                <a:latin typeface="Book Antiqua" charset="0"/>
                <a:ea typeface="Book Antiqua" charset="0"/>
                <a:cs typeface="Book Antiqua" charset="0"/>
              </a:rPr>
              <a:t>Ισχυροποίηση ρητρών Διαμεσολάβησης με το αποκλεισμό προσφυγής στο δικαστήριο πριν την ολοκλήρωση της διαδικασίας</a:t>
            </a:r>
          </a:p>
          <a:p>
            <a:pPr marL="756666" lvl="1" indent="-400050">
              <a:spcAft>
                <a:spcPts val="600"/>
              </a:spcAft>
              <a:buFontTx/>
              <a:buAutoNum type="romanLcPeriod"/>
            </a:pPr>
            <a:r>
              <a:rPr lang="en-GB" sz="1400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l-GR" sz="1400" dirty="0">
                <a:latin typeface="Book Antiqua" charset="0"/>
                <a:ea typeface="Book Antiqua" charset="0"/>
                <a:cs typeface="Book Antiqua" charset="0"/>
              </a:rPr>
              <a:t>Ενεργοποίηση  του ρόλου των δικαστών και δικηγόρων στο να ενθαρρύνουν τα μέρη στην επιλογή της </a:t>
            </a:r>
            <a:r>
              <a:rPr lang="el-GR" sz="1400" dirty="0" smtClean="0">
                <a:latin typeface="Book Antiqua" charset="0"/>
                <a:ea typeface="Book Antiqua" charset="0"/>
                <a:cs typeface="Book Antiqua" charset="0"/>
              </a:rPr>
              <a:t>Διαμεσολάβησης</a:t>
            </a:r>
          </a:p>
          <a:p>
            <a:pPr marL="756666" lvl="1" indent="-400050">
              <a:spcAft>
                <a:spcPts val="600"/>
              </a:spcAft>
              <a:buFontTx/>
              <a:buAutoNum type="romanLcPeriod"/>
            </a:pPr>
            <a:r>
              <a:rPr lang="el-GR" sz="1400" dirty="0">
                <a:latin typeface="Book Antiqua" charset="0"/>
                <a:ea typeface="Book Antiqua" charset="0"/>
                <a:cs typeface="Book Antiqua" charset="0"/>
              </a:rPr>
              <a:t>Επέκταση  του θεσμού στις διοικητικές και ποινικές υποθέσεις </a:t>
            </a:r>
            <a:endParaRPr lang="en-GB" sz="1400" dirty="0">
              <a:latin typeface="Book Antiqua" charset="0"/>
              <a:ea typeface="Book Antiqua" charset="0"/>
              <a:cs typeface="Book Antiqua" charset="0"/>
            </a:endParaRPr>
          </a:p>
          <a:p>
            <a:pPr marL="998982" lvl="2" indent="-285750">
              <a:spcAft>
                <a:spcPts val="600"/>
              </a:spcAft>
              <a:buFont typeface="Wingdings" charset="2"/>
              <a:buChar char="§"/>
            </a:pPr>
            <a:endParaRPr lang="en-GB" sz="1400" dirty="0" smtClean="0"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405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5153" y="2354591"/>
            <a:ext cx="70919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1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 </a:t>
            </a:r>
            <a:r>
              <a:rPr lang="el-G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Εισαγωγή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: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l-G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Η Κοινοτική Οδηγία για τη Διαμεσολάβηση (</a:t>
            </a:r>
            <a:r>
              <a:rPr lang="en-GB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2008/52/E</a:t>
            </a:r>
            <a:r>
              <a:rPr lang="el-GR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Κ)</a:t>
            </a:r>
            <a:endParaRPr lang="en-GB" sz="2800" b="1" i="1" dirty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79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5153" y="2354591"/>
            <a:ext cx="8445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5.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l-G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l-G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Γιατί Διαμεσολάβηση;</a:t>
            </a:r>
          </a:p>
          <a:p>
            <a:pPr lvl="0"/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 trans="49000" size="69"/>
                    </a14:imgEffect>
                    <a14:imgEffect>
                      <a14:colorTemperature colorTemp="9044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31"/>
          <a:stretch/>
        </p:blipFill>
        <p:spPr>
          <a:xfrm>
            <a:off x="0" y="1"/>
            <a:ext cx="9144000" cy="5098148"/>
          </a:xfrm>
          <a:prstGeom prst="rect">
            <a:avLst/>
          </a:prstGeom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61655" y="210181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305590"/>
            <a:ext cx="8981162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5. </a:t>
            </a:r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Γιατί Διαμεσολάβηση;</a:t>
            </a: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120519"/>
            <a:ext cx="8629914" cy="4524315"/>
          </a:xfrm>
          <a:prstGeom prst="rect">
            <a:avLst/>
          </a:prstGeom>
          <a:solidFill>
            <a:schemeClr val="bg2">
              <a:lumMod val="25000"/>
              <a:alpha val="60000"/>
            </a:schemeClr>
          </a:solidFill>
          <a:effectLst>
            <a:outerShdw blurRad="508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charset="2"/>
              <a:buChar char="ü"/>
            </a:pPr>
            <a:r>
              <a:rPr lang="el-GR" sz="1600" dirty="0" smtClean="0">
                <a:solidFill>
                  <a:schemeClr val="bg1">
                    <a:lumMod val="9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Η συμφωνία εντός του πλαισίου της Διαμεσολάβησης δεν είναι δικαστική απόφαση</a:t>
            </a:r>
            <a:r>
              <a:rPr lang="el-GR" sz="1600" dirty="0">
                <a:solidFill>
                  <a:schemeClr val="bg1">
                    <a:lumMod val="9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</a:t>
            </a:r>
            <a:endParaRPr lang="en-GB" sz="1600" dirty="0" smtClean="0">
              <a:solidFill>
                <a:schemeClr val="bg1">
                  <a:lumMod val="9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285750" indent="-285750">
              <a:lnSpc>
                <a:spcPct val="200000"/>
              </a:lnSpc>
              <a:buFont typeface="Wingdings" charset="2"/>
              <a:buChar char="ü"/>
            </a:pPr>
            <a:r>
              <a:rPr lang="el-GR" sz="1600" dirty="0" smtClean="0">
                <a:solidFill>
                  <a:schemeClr val="bg1">
                    <a:lumMod val="9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Η εκτελεστότητα της συμφωνίας εξαρτάται απόλυτα από την βούληση των μερών.</a:t>
            </a:r>
            <a:endParaRPr lang="en-GB" sz="1600" dirty="0" smtClean="0">
              <a:solidFill>
                <a:schemeClr val="bg1">
                  <a:lumMod val="9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285750" indent="-285750">
              <a:lnSpc>
                <a:spcPct val="200000"/>
              </a:lnSpc>
              <a:buFont typeface="Wingdings" charset="2"/>
              <a:buChar char="ü"/>
            </a:pPr>
            <a:r>
              <a:rPr lang="el-GR" sz="1600" dirty="0" smtClean="0">
                <a:solidFill>
                  <a:schemeClr val="bg1">
                    <a:lumMod val="9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Δεν τίθενται ζητήματα δικαίου ή αδίκου.</a:t>
            </a:r>
            <a:endParaRPr lang="en-GB" sz="1600" dirty="0" smtClean="0">
              <a:solidFill>
                <a:schemeClr val="bg1">
                  <a:lumMod val="9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285750" indent="-285750">
              <a:lnSpc>
                <a:spcPct val="200000"/>
              </a:lnSpc>
              <a:buFont typeface="Wingdings" charset="2"/>
              <a:buChar char="ü"/>
            </a:pPr>
            <a:r>
              <a:rPr lang="el-GR" sz="1600" dirty="0" smtClean="0">
                <a:solidFill>
                  <a:schemeClr val="bg1">
                    <a:lumMod val="9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Η διαδικασία της Διαμεσολάβησης δεν ακολουθεί </a:t>
            </a:r>
            <a:r>
              <a:rPr lang="el-GR" sz="1600" dirty="0">
                <a:solidFill>
                  <a:schemeClr val="bg1">
                    <a:lumMod val="9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κανόνες </a:t>
            </a:r>
            <a:r>
              <a:rPr lang="el-GR" sz="1600" dirty="0" smtClean="0">
                <a:solidFill>
                  <a:schemeClr val="bg1">
                    <a:lumMod val="9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απόδειξης ούτε δεσμεύεται από τις αποδείξεις.</a:t>
            </a:r>
            <a:r>
              <a:rPr lang="en-GB" sz="1600" dirty="0" smtClean="0">
                <a:solidFill>
                  <a:schemeClr val="bg1">
                    <a:lumMod val="9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ü"/>
            </a:pPr>
            <a:r>
              <a:rPr lang="el-GR" sz="1600" b="1" dirty="0" smtClean="0">
                <a:solidFill>
                  <a:schemeClr val="bg1">
                    <a:lumMod val="9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Αποτελεσματικότητα, Ευελιξία και Εμπιστευτικότητα</a:t>
            </a:r>
            <a:r>
              <a:rPr lang="el-GR" sz="1600" dirty="0">
                <a:solidFill>
                  <a:schemeClr val="bg1">
                    <a:lumMod val="9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</a:t>
            </a:r>
            <a:endParaRPr lang="en-GB" sz="1600" dirty="0" smtClean="0">
              <a:solidFill>
                <a:schemeClr val="bg1">
                  <a:lumMod val="9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285750" indent="-285750">
              <a:lnSpc>
                <a:spcPct val="200000"/>
              </a:lnSpc>
              <a:buFont typeface="Wingdings" charset="2"/>
              <a:buChar char="ü"/>
            </a:pPr>
            <a:r>
              <a:rPr lang="el-GR" sz="1600" dirty="0" smtClean="0">
                <a:solidFill>
                  <a:schemeClr val="bg1">
                    <a:lumMod val="9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Τα μέρη έχουν ενεργό ρόλο στη διαδικασία Διαμεσολάβησης.</a:t>
            </a:r>
            <a:endParaRPr lang="en-GB" sz="1600" dirty="0" smtClean="0">
              <a:solidFill>
                <a:schemeClr val="bg1">
                  <a:lumMod val="9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285750" indent="-285750">
              <a:lnSpc>
                <a:spcPct val="200000"/>
              </a:lnSpc>
              <a:buFont typeface="Wingdings" charset="2"/>
              <a:buChar char="ü"/>
            </a:pPr>
            <a:r>
              <a:rPr lang="el-GR" sz="1600" dirty="0" smtClean="0">
                <a:solidFill>
                  <a:schemeClr val="bg1">
                    <a:lumMod val="9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Η Διαμεσολάβηση είναι ένας αποτελεσματικός μηχανισμός περιστολής κόστους και χρόνου</a:t>
            </a:r>
            <a:r>
              <a:rPr lang="en-GB" sz="1600" dirty="0" smtClean="0">
                <a:solidFill>
                  <a:schemeClr val="bg1">
                    <a:lumMod val="9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26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204"/>
            <a:ext cx="9144000" cy="4330893"/>
          </a:xfrm>
          <a:prstGeom prst="rect">
            <a:avLst/>
          </a:prstGeom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61655" y="210181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305590"/>
            <a:ext cx="8981162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5. </a:t>
            </a:r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Γιατί Διαμεσολάβηση;</a:t>
            </a: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963" y="3333750"/>
            <a:ext cx="6705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“</a:t>
            </a: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Mediation </a:t>
            </a:r>
          </a:p>
          <a:p>
            <a:r>
              <a:rPr lang="en-US" sz="5400" b="1" dirty="0" smtClean="0">
                <a:solidFill>
                  <a:schemeClr val="bg1">
                    <a:lumMod val="9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bridges</a:t>
            </a: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the gap</a:t>
            </a: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”</a:t>
            </a: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14786"/>
          </a:xfrm>
          <a:prstGeom prst="rect">
            <a:avLst/>
          </a:prstGeom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61655" y="210181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305590"/>
            <a:ext cx="8981162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  </a:t>
            </a:r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Επίλογος</a:t>
            </a: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95144"/>
            <a:ext cx="8057939" cy="2431435"/>
          </a:xfrm>
          <a:prstGeom prst="rect">
            <a:avLst/>
          </a:prstGeom>
          <a:solidFill>
            <a:schemeClr val="tx2">
              <a:lumMod val="75000"/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rPr>
              <a:t>”</a:t>
            </a:r>
            <a:r>
              <a:rPr lang="el-GR" sz="3200" b="1" dirty="0" smtClean="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rPr>
              <a:t>Δεν μπορεί να υπάρξει ειρήνη χωρίς δικαιοσύνη και η διαμεσολάβηση μπορεί να πετύχει τη ειρήνη σε συνδυασμό με τη δικαιοσύνη </a:t>
            </a:r>
            <a:r>
              <a:rPr lang="en-US" sz="4400" b="1" dirty="0" smtClean="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rPr>
              <a:t>”</a:t>
            </a:r>
            <a:r>
              <a:rPr lang="en-US" sz="3600" b="1" dirty="0" smtClean="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rPr>
              <a:t>  </a:t>
            </a:r>
            <a:r>
              <a:rPr lang="el-GR" sz="2000" b="1" dirty="0" smtClean="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rPr>
              <a:t>Δικαστής </a:t>
            </a:r>
            <a:r>
              <a:rPr lang="en-US" sz="2000" b="1" dirty="0" smtClean="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rPr>
              <a:t>Gavin </a:t>
            </a:r>
            <a:r>
              <a:rPr lang="en-US" sz="2000" b="1" dirty="0" err="1" smtClean="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rPr>
              <a:t>Lightman</a:t>
            </a:r>
            <a:r>
              <a:rPr lang="en-US" sz="2000" b="1" dirty="0" smtClean="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endParaRPr lang="en-US" sz="2000" b="1" dirty="0">
              <a:solidFill>
                <a:schemeClr val="bg1"/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7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58412" y="2521696"/>
            <a:ext cx="2299027" cy="2462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i="1" dirty="0" smtClean="0">
                <a:solidFill>
                  <a:schemeClr val="bg2">
                    <a:lumMod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Ευχαριστώ</a:t>
            </a: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!</a:t>
            </a:r>
          </a:p>
          <a:p>
            <a:pPr algn="ctr"/>
            <a:endParaRPr lang="en-US" sz="2400" i="1" dirty="0">
              <a:solidFill>
                <a:schemeClr val="bg2">
                  <a:lumMod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algn="ctr"/>
            <a:endParaRPr lang="en-US" sz="2400" i="1" dirty="0" smtClean="0">
              <a:solidFill>
                <a:schemeClr val="bg2">
                  <a:lumMod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algn="ctr"/>
            <a:endParaRPr lang="en-US" sz="2400" i="1" dirty="0" smtClean="0">
              <a:solidFill>
                <a:schemeClr val="bg2">
                  <a:lumMod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algn="ctr"/>
            <a:endParaRPr lang="en-US" sz="2400" i="1" dirty="0" smtClean="0">
              <a:solidFill>
                <a:schemeClr val="bg2">
                  <a:lumMod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algn="ctr"/>
            <a:r>
              <a:rPr lang="el-GR" sz="1600" dirty="0" smtClean="0">
                <a:solidFill>
                  <a:schemeClr val="bg2">
                    <a:lumMod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Σπύρος Γ. Αλεξανδρής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</a:p>
          <a:p>
            <a:pPr algn="ctr"/>
            <a:r>
              <a:rPr lang="en-US" sz="1100" u="sng" dirty="0" smtClean="0">
                <a:solidFill>
                  <a:schemeClr val="accent5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s.alexandris@bahagram.com</a:t>
            </a:r>
            <a:r>
              <a:rPr lang="en-US" sz="1800" u="sng" dirty="0" smtClean="0">
                <a:solidFill>
                  <a:schemeClr val="accent5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endParaRPr lang="en-US" sz="1800" u="sng" dirty="0">
              <a:solidFill>
                <a:schemeClr val="accent5">
                  <a:lumMod val="7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05590"/>
            <a:ext cx="7292989" cy="76944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1. </a:t>
            </a:r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Εισαγωγή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 </a:t>
            </a:r>
            <a:r>
              <a:rPr lang="el-GR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Η Οδηγία για τη Διαμεσολάβηση</a:t>
            </a:r>
            <a:endParaRPr lang="en-GB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lvl="0"/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1.1.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Τι είναι η Διαμεσολάβηση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? </a:t>
            </a:r>
            <a:r>
              <a:rPr lang="el-GR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Γενική Θεώρηση</a:t>
            </a: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53264" y="1484175"/>
            <a:ext cx="4637472" cy="1692771"/>
          </a:xfrm>
          <a:prstGeom prst="rect">
            <a:avLst/>
          </a:prstGeom>
          <a:solidFill>
            <a:schemeClr val="bg1">
              <a:lumMod val="75000"/>
              <a:alpha val="35000"/>
            </a:schemeClr>
          </a:solidFill>
          <a:effectLst>
            <a:outerShdw blurRad="50800" dist="38100" dir="2700000" algn="tl" rotWithShape="0">
              <a:prstClr val="black">
                <a:alpha val="17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“</a:t>
            </a:r>
            <a:r>
              <a:rPr lang="el-G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Η Διαμεσολάβηση είναι ένα αποτελεσματικό μέσο επίλυσης διαφορών χωρίς προσφυγή στο δικαστήριο, με την εμπλοκή ενός ανεξάρτητου τρίτου προσώπου – του διαμεσολαβητή – ο οποίος βοηθά τα μέρη να προέλθουν σε συμφωνία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”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1213" y="3230889"/>
            <a:ext cx="618036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Τα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4</a:t>
            </a:r>
            <a:r>
              <a:rPr lang="el-G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C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:</a:t>
            </a:r>
          </a:p>
          <a:p>
            <a:pPr algn="ctr"/>
            <a:r>
              <a:rPr lang="en-GB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C</a:t>
            </a:r>
            <a:r>
              <a:rPr lang="en-GB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onsensus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			(</a:t>
            </a:r>
            <a:r>
              <a:rPr lang="el-GR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Συναίνεση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)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</a:p>
          <a:p>
            <a:pPr algn="ctr"/>
            <a:r>
              <a:rPr lang="en-GB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C</a:t>
            </a:r>
            <a:r>
              <a:rPr lang="en-GB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ontinuity 			(</a:t>
            </a:r>
            <a:r>
              <a:rPr lang="el-GR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Συνέχεια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)</a:t>
            </a:r>
            <a:r>
              <a:rPr lang="en-GB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 </a:t>
            </a:r>
          </a:p>
          <a:p>
            <a:pPr algn="ctr"/>
            <a:r>
              <a:rPr lang="en-GB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C</a:t>
            </a:r>
            <a:r>
              <a:rPr lang="en-GB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ontrol 			(</a:t>
            </a:r>
            <a:r>
              <a:rPr lang="el-GR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Έλεγχος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)</a:t>
            </a:r>
            <a:r>
              <a:rPr lang="en-GB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</a:p>
          <a:p>
            <a:pPr algn="ctr"/>
            <a:r>
              <a:rPr lang="en-GB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C</a:t>
            </a:r>
            <a:r>
              <a:rPr lang="en-GB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onfidentiality 	       (</a:t>
            </a:r>
            <a:r>
              <a:rPr lang="el-GR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Εμπιστευτικότητα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)</a:t>
            </a:r>
            <a:endParaRPr lang="en-US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algn="ctr"/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5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320" y="1112315"/>
            <a:ext cx="4520530" cy="3251304"/>
          </a:xfrm>
          <a:prstGeom prst="rect">
            <a:avLst/>
          </a:prstGeom>
          <a:effectLst>
            <a:reflection blurRad="228600" stA="78000" endPos="30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077238" y="2270982"/>
            <a:ext cx="6989523" cy="1815882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effectLst>
            <a:outerShdw blurRad="508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Άρθρο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3</a:t>
            </a:r>
          </a:p>
          <a:p>
            <a:pPr algn="ctr"/>
            <a:r>
              <a:rPr lang="el-GR" sz="1600" dirty="0" smtClean="0">
                <a:latin typeface="Book Antiqua" panose="02040602050305030304" pitchFamily="18" charset="0"/>
              </a:rPr>
              <a:t>“Είναι μία διαρθρωμένη διαδικασία ανεξαρτήτως ονομασίας, στην οποία δύο ή περισσότερα μέρη μιας διαφοράς επιχειρούν εκουσίως να καταλήξουν σε συμφωνία σχετικά με την επίλυση της διαφοράς τους, με τη βοήθεια διαμεσολαβητή. Η διαδικασία αυτή μπορεί να κινηθεί με πρωτοβουλία των μερών, να προταθεί ή να διαταχθεί από δικαστήριο ή να προβλέπεται από το δίκαιο κράτους μέλους”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Book Antiqua" charset="0"/>
                <a:cs typeface="Book Antiqua" charset="0"/>
              </a:rPr>
              <a:t>.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Book Antiqua" charset="0"/>
              <a:cs typeface="Book Antiqua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05590"/>
            <a:ext cx="8981162" cy="76944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1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 </a:t>
            </a:r>
            <a:r>
              <a:rPr lang="el-G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Εισαγωγή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 </a:t>
            </a:r>
            <a:r>
              <a:rPr lang="el-GR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Η Οδηγία για τη Διαμεσολάβηση</a:t>
            </a:r>
            <a:endParaRPr lang="en-GB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lvl="0"/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1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.1. </a:t>
            </a:r>
            <a:r>
              <a:rPr lang="el-GR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Ορισμός</a:t>
            </a:r>
            <a:r>
              <a:rPr lang="el-GR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l-GR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-</a:t>
            </a:r>
            <a:r>
              <a:rPr lang="en-GB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l-GR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Ανάλυση</a:t>
            </a: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0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5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536" y="1075031"/>
            <a:ext cx="4023994" cy="40566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48000" endPos="18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0" y="305590"/>
            <a:ext cx="8981162" cy="76944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1. </a:t>
            </a:r>
            <a:r>
              <a:rPr lang="el-G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Εισαγωγή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 </a:t>
            </a:r>
            <a:r>
              <a:rPr lang="el-GR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Η Οδηγία για τη Διαμεσολάβηση</a:t>
            </a:r>
            <a:endParaRPr lang="en-GB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lvl="0"/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1.2.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Στόχος και Βασικά στοιχεία Οδηγίας</a:t>
            </a: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113" y="1665408"/>
            <a:ext cx="8733773" cy="3693319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effectLst>
            <a:outerShdw blurRad="508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 numCol="2" rtlCol="0">
            <a:spAutoFit/>
          </a:bodyPr>
          <a:lstStyle/>
          <a:p>
            <a:pPr marL="171450" indent="-171450">
              <a:buFont typeface="Wingdings" charset="2"/>
              <a:buChar char="§"/>
            </a:pPr>
            <a:r>
              <a:rPr lang="el-G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Άρθρο </a:t>
            </a: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1(1)</a:t>
            </a:r>
          </a:p>
          <a:p>
            <a:r>
              <a:rPr lang="el-GR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Στόχος</a:t>
            </a:r>
            <a:endParaRPr lang="en-GB" sz="1800" i="1" dirty="0" smtClean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endParaRPr lang="en-GB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171450" indent="-171450">
              <a:buFont typeface="Wingdings" charset="2"/>
              <a:buChar char="§"/>
            </a:pP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Article 1(2)</a:t>
            </a:r>
          </a:p>
          <a:p>
            <a:r>
              <a:rPr lang="el-GR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Πεδίο Εφαρμογής</a:t>
            </a:r>
            <a:endParaRPr lang="en-GB" sz="1800" i="1" dirty="0" smtClean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endParaRPr lang="en-GB" sz="1800" i="1" dirty="0" smtClean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171450" indent="-171450">
              <a:buFont typeface="Wingdings" charset="2"/>
              <a:buChar char="§"/>
            </a:pP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Article 4 </a:t>
            </a:r>
          </a:p>
          <a:p>
            <a:r>
              <a:rPr lang="el-GR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Ποιότητα Διαμεσολάβησης και Εκπαίδευση</a:t>
            </a:r>
            <a:endParaRPr lang="en-GB" sz="1800" i="1" dirty="0" smtClean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endParaRPr lang="en-GB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171450" indent="-171450">
              <a:buFont typeface="Wingdings" charset="2"/>
              <a:buChar char="§"/>
            </a:pP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Article 5</a:t>
            </a:r>
          </a:p>
          <a:p>
            <a:r>
              <a:rPr lang="el-GR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Προσφυγή στη Διαμεσολάβηση</a:t>
            </a:r>
          </a:p>
          <a:p>
            <a:r>
              <a:rPr lang="el-GR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n-GB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</a:p>
          <a:p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171450" indent="-171450">
              <a:buFont typeface="Wingdings" charset="2"/>
              <a:buChar char="§"/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Article 6</a:t>
            </a:r>
          </a:p>
          <a:p>
            <a:r>
              <a:rPr lang="el-GR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Εκτελεστότητα</a:t>
            </a:r>
            <a:endParaRPr lang="en-GB" sz="1800" i="1" dirty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171450" indent="-171450">
              <a:buFont typeface="Wingdings" charset="2"/>
              <a:buChar char="§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Article 7</a:t>
            </a:r>
          </a:p>
          <a:p>
            <a:r>
              <a:rPr lang="el-GR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Εμπιστευτικότητα</a:t>
            </a:r>
            <a:endParaRPr lang="en-US" sz="1800" i="1" dirty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endParaRPr lang="en-US" sz="1800" i="1" dirty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171450" indent="-171450">
              <a:buFont typeface="Wingdings" charset="2"/>
              <a:buChar char="§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Article 8</a:t>
            </a:r>
          </a:p>
          <a:p>
            <a:r>
              <a:rPr lang="el-GR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Περιορισμοί και Παραγραφή</a:t>
            </a:r>
            <a:endParaRPr lang="en-US" sz="1800" i="1" dirty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endParaRPr lang="en-US" sz="1800" i="1" dirty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171450" indent="-171450">
              <a:buFont typeface="Wingdings" charset="2"/>
              <a:buChar char="§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Article 9</a:t>
            </a:r>
          </a:p>
          <a:p>
            <a:r>
              <a:rPr lang="el-GR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Ενημέρωση του Κοινού</a:t>
            </a:r>
            <a:endParaRPr lang="en-US" sz="1800" i="1" dirty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2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35153" y="2354591"/>
            <a:ext cx="8445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2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l-G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Μοντέλα Διαμεσολάβησης στην ΕΕ 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5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305590"/>
            <a:ext cx="8981162" cy="76944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2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 </a:t>
            </a:r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Μοντέλα Διαμεσολάβησης στην ΕΕ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lvl="0"/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2.1.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Γενική Θεώρηση</a:t>
            </a: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3671" y="1797935"/>
            <a:ext cx="5624858" cy="354199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4 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Μοντέλα Διαμεσολάβησης (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Mediation Models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)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: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Πλήρως εθελοντική Διαμεσολάβηση (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Full Voluntary Mediation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)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Εθελοντική Διαμεσολάβηση με κίνητρα και κυρώσεις (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Voluntary Mediation with Incentives and Sanctions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)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Διαμεσολάβηση που απαιτεί μία αρχική συνεδρία (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Required Initial Mediation Session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) 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Πλήρως υποχρεωτική Διαμεσολάβηση (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Full Mandatory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)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461" y="2284465"/>
            <a:ext cx="2540000" cy="254000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58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2" y="1090122"/>
            <a:ext cx="4659019" cy="202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101" y="1158580"/>
            <a:ext cx="4338504" cy="205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411" y="3217205"/>
            <a:ext cx="4323177" cy="190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305590"/>
            <a:ext cx="8981162" cy="76944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2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. </a:t>
            </a:r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Μοντέλα Διαμεσολάβησης στην ΕΕ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lvl="0"/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2.2.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Υιοθετηθέντα Μοντέλα (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The adopted models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)</a:t>
            </a: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1DC0-8FA4-5043-9D24-6ADADBBE02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7431</TotalTime>
  <Words>2075</Words>
  <Application>Microsoft Office PowerPoint</Application>
  <PresentationFormat>Προβολή στην οθόνη (16:10)</PresentationFormat>
  <Paragraphs>335</Paragraphs>
  <Slides>34</Slides>
  <Notes>34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41" baseType="lpstr">
      <vt:lpstr>Arial</vt:lpstr>
      <vt:lpstr>Baskerville</vt:lpstr>
      <vt:lpstr>Book Antiqua</vt:lpstr>
      <vt:lpstr>Calibri</vt:lpstr>
      <vt:lpstr>Calibri Light</vt:lpstr>
      <vt:lpstr>Wingdings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ALEXANDRIS, GEORGIOS (Student)</dc:creator>
  <cp:lastModifiedBy>Spyros G. Alexandris</cp:lastModifiedBy>
  <cp:revision>230</cp:revision>
  <dcterms:created xsi:type="dcterms:W3CDTF">2017-01-09T13:46:03Z</dcterms:created>
  <dcterms:modified xsi:type="dcterms:W3CDTF">2018-03-05T11:00:08Z</dcterms:modified>
</cp:coreProperties>
</file>