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2" r:id="rId4"/>
    <p:sldId id="263" r:id="rId5"/>
    <p:sldId id="264" r:id="rId6"/>
    <p:sldId id="274" r:id="rId7"/>
    <p:sldId id="275" r:id="rId8"/>
    <p:sldId id="265" r:id="rId9"/>
    <p:sldId id="266" r:id="rId10"/>
    <p:sldId id="267" r:id="rId11"/>
    <p:sldId id="277" r:id="rId12"/>
    <p:sldId id="276" r:id="rId13"/>
    <p:sldId id="259" r:id="rId14"/>
    <p:sldId id="271" r:id="rId15"/>
    <p:sldId id="272" r:id="rId16"/>
    <p:sldId id="268" r:id="rId17"/>
    <p:sldId id="269" r:id="rId18"/>
    <p:sldId id="278" r:id="rId19"/>
  </p:sldIdLst>
  <p:sldSz cx="12192000" cy="6858000"/>
  <p:notesSz cx="6864350" cy="999648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3605" autoAdjust="0"/>
  </p:normalViewPr>
  <p:slideViewPr>
    <p:cSldViewPr snapToGrid="0">
      <p:cViewPr varScale="1">
        <p:scale>
          <a:sx n="63" d="100"/>
          <a:sy n="63" d="100"/>
        </p:scale>
        <p:origin x="73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EF9B-3B1F-4DBD-8BE8-8A736976D4D7}" type="datetimeFigureOut">
              <a:rPr lang="el-GR" smtClean="0"/>
              <a:t>24/5/2018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46CB-00A4-4308-9286-E7D2D2E17A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7390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EF9B-3B1F-4DBD-8BE8-8A736976D4D7}" type="datetimeFigureOut">
              <a:rPr lang="el-GR" smtClean="0"/>
              <a:t>24/5/2018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46CB-00A4-4308-9286-E7D2D2E17A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723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EF9B-3B1F-4DBD-8BE8-8A736976D4D7}" type="datetimeFigureOut">
              <a:rPr lang="el-GR" smtClean="0"/>
              <a:t>24/5/2018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46CB-00A4-4308-9286-E7D2D2E17A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894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EF9B-3B1F-4DBD-8BE8-8A736976D4D7}" type="datetimeFigureOut">
              <a:rPr lang="el-GR" smtClean="0"/>
              <a:t>24/5/2018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46CB-00A4-4308-9286-E7D2D2E17A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5269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EF9B-3B1F-4DBD-8BE8-8A736976D4D7}" type="datetimeFigureOut">
              <a:rPr lang="el-GR" smtClean="0"/>
              <a:t>24/5/2018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46CB-00A4-4308-9286-E7D2D2E17A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433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EF9B-3B1F-4DBD-8BE8-8A736976D4D7}" type="datetimeFigureOut">
              <a:rPr lang="el-GR" smtClean="0"/>
              <a:t>24/5/2018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46CB-00A4-4308-9286-E7D2D2E17A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547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EF9B-3B1F-4DBD-8BE8-8A736976D4D7}" type="datetimeFigureOut">
              <a:rPr lang="el-GR" smtClean="0"/>
              <a:t>24/5/2018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46CB-00A4-4308-9286-E7D2D2E17A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0092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EF9B-3B1F-4DBD-8BE8-8A736976D4D7}" type="datetimeFigureOut">
              <a:rPr lang="el-GR" smtClean="0"/>
              <a:t>24/5/2018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46CB-00A4-4308-9286-E7D2D2E17A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511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EF9B-3B1F-4DBD-8BE8-8A736976D4D7}" type="datetimeFigureOut">
              <a:rPr lang="el-GR" smtClean="0"/>
              <a:t>24/5/2018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46CB-00A4-4308-9286-E7D2D2E17A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739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EF9B-3B1F-4DBD-8BE8-8A736976D4D7}" type="datetimeFigureOut">
              <a:rPr lang="el-GR" smtClean="0"/>
              <a:t>24/5/2018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46CB-00A4-4308-9286-E7D2D2E17A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73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EF9B-3B1F-4DBD-8BE8-8A736976D4D7}" type="datetimeFigureOut">
              <a:rPr lang="el-GR" smtClean="0"/>
              <a:t>24/5/2018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46CB-00A4-4308-9286-E7D2D2E17A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57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5EF9B-3B1F-4DBD-8BE8-8A736976D4D7}" type="datetimeFigureOut">
              <a:rPr lang="el-GR" smtClean="0"/>
              <a:t>24/5/2018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146CB-00A4-4308-9286-E7D2D2E17A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745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27005" y="829622"/>
            <a:ext cx="11336138" cy="390588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FF0000"/>
                </a:solidFill>
                <a:latin typeface="+mn-lt"/>
              </a:rPr>
              <a:t>Η ΝΕΑ ΟΔΗΓΙΑ 2015/2436 ΕΕ </a:t>
            </a:r>
            <a:br>
              <a:rPr lang="el-GR" b="1" dirty="0" smtClean="0">
                <a:solidFill>
                  <a:srgbClr val="FF0000"/>
                </a:solidFill>
                <a:latin typeface="+mn-lt"/>
              </a:rPr>
            </a:br>
            <a:r>
              <a:rPr lang="el-GR" b="1" dirty="0" smtClean="0">
                <a:solidFill>
                  <a:srgbClr val="FF0000"/>
                </a:solidFill>
                <a:latin typeface="+mn-lt"/>
              </a:rPr>
              <a:t>ΓΙΑ ΤΑ ΕΜΠΟΡΙΚΑ ΣΗΜΑΤΑ</a:t>
            </a:r>
            <a:br>
              <a:rPr lang="el-GR" b="1" dirty="0" smtClean="0">
                <a:solidFill>
                  <a:srgbClr val="FF0000"/>
                </a:solidFill>
                <a:latin typeface="+mn-lt"/>
              </a:rPr>
            </a:br>
            <a:r>
              <a:rPr lang="el-GR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l-GR" b="1" dirty="0" smtClean="0">
                <a:solidFill>
                  <a:srgbClr val="FF0000"/>
                </a:solidFill>
                <a:latin typeface="+mn-lt"/>
              </a:rPr>
            </a:br>
            <a:r>
              <a:rPr lang="el-GR" sz="4900" b="1" dirty="0" smtClean="0">
                <a:solidFill>
                  <a:srgbClr val="FF0000"/>
                </a:solidFill>
                <a:latin typeface="+mn-lt"/>
              </a:rPr>
              <a:t>(αλλαγές στην αστική και διοικητική προστασία του σήματος)</a:t>
            </a:r>
            <a:br>
              <a:rPr lang="el-GR" sz="4900" b="1" dirty="0" smtClean="0">
                <a:solidFill>
                  <a:srgbClr val="FF0000"/>
                </a:solidFill>
                <a:latin typeface="+mn-lt"/>
              </a:rPr>
            </a:br>
            <a:endParaRPr lang="el-GR" sz="49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5183619"/>
            <a:ext cx="9144000" cy="1404904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l-GR" sz="3200" b="1" i="1" dirty="0" smtClean="0">
                <a:solidFill>
                  <a:srgbClr val="002060"/>
                </a:solidFill>
              </a:rPr>
              <a:t>Χρήστος </a:t>
            </a:r>
            <a:r>
              <a:rPr lang="el-GR" sz="3200" b="1" i="1" dirty="0" err="1" smtClean="0">
                <a:solidFill>
                  <a:srgbClr val="002060"/>
                </a:solidFill>
              </a:rPr>
              <a:t>Σπ</a:t>
            </a:r>
            <a:r>
              <a:rPr lang="el-GR" sz="3200" b="1" i="1" dirty="0" smtClean="0">
                <a:solidFill>
                  <a:srgbClr val="002060"/>
                </a:solidFill>
              </a:rPr>
              <a:t>. Χρυσάνθης</a:t>
            </a:r>
          </a:p>
          <a:p>
            <a:pPr algn="r"/>
            <a:r>
              <a:rPr lang="el-GR" sz="3200" b="1" i="1" dirty="0" smtClean="0">
                <a:solidFill>
                  <a:srgbClr val="002060"/>
                </a:solidFill>
              </a:rPr>
              <a:t>Επίκουρος Καθηγητής</a:t>
            </a:r>
          </a:p>
          <a:p>
            <a:pPr algn="r"/>
            <a:r>
              <a:rPr lang="el-GR" sz="3200" b="1" i="1" dirty="0" smtClean="0">
                <a:solidFill>
                  <a:srgbClr val="002060"/>
                </a:solidFill>
              </a:rPr>
              <a:t>Νομικής Σχολής Αθηνών </a:t>
            </a:r>
            <a:endParaRPr lang="el-GR" sz="32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870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169558"/>
            <a:ext cx="10515600" cy="853843"/>
          </a:xfrm>
        </p:spPr>
        <p:txBody>
          <a:bodyPr/>
          <a:lstStyle/>
          <a:p>
            <a:pPr algn="ctr"/>
            <a:r>
              <a:rPr lang="el-GR" b="1" dirty="0" smtClean="0">
                <a:solidFill>
                  <a:srgbClr val="FF0000"/>
                </a:solidFill>
                <a:latin typeface="+mn-lt"/>
              </a:rPr>
              <a:t>ΑΜΥΝΑ ΤΟΥ ΕΝΑΓΟΜΕΝΟΥ</a:t>
            </a:r>
            <a:endParaRPr lang="el-G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05727" y="1144514"/>
            <a:ext cx="11372471" cy="5304731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rgbClr val="002060"/>
                </a:solidFill>
              </a:rPr>
              <a:t>ΑΝΤΑΓΩΓΗ ΕΚΠΤΩΣΗΣ / ΑΚΥΡΟΤΗΤΑΣ ΣΗΜΑΤΟΣ</a:t>
            </a:r>
          </a:p>
          <a:p>
            <a:r>
              <a:rPr lang="el-GR" sz="3200" b="1" dirty="0" smtClean="0">
                <a:solidFill>
                  <a:srgbClr val="002060"/>
                </a:solidFill>
              </a:rPr>
              <a:t>ΠΕΡΙΟΡΙΣΜΟΣ ΤΗΣ ΠΡΟΣΤΑΣΙΑΣ ΤΟΥ ΣΗΜΑΤΟΣ </a:t>
            </a:r>
            <a:r>
              <a:rPr lang="el-GR" sz="3200" b="1" dirty="0" smtClean="0">
                <a:solidFill>
                  <a:srgbClr val="00B050"/>
                </a:solidFill>
              </a:rPr>
              <a:t>(όπως </a:t>
            </a:r>
            <a:r>
              <a:rPr lang="el-GR" sz="3200" b="1" dirty="0" err="1" smtClean="0">
                <a:solidFill>
                  <a:srgbClr val="00B050"/>
                </a:solidFill>
              </a:rPr>
              <a:t>Αρ</a:t>
            </a:r>
            <a:r>
              <a:rPr lang="el-GR" sz="3200" b="1" dirty="0" smtClean="0">
                <a:solidFill>
                  <a:srgbClr val="00B050"/>
                </a:solidFill>
              </a:rPr>
              <a:t>. 126 </a:t>
            </a:r>
            <a:r>
              <a:rPr lang="el-GR" sz="3200" b="1" dirty="0" err="1" smtClean="0">
                <a:solidFill>
                  <a:srgbClr val="00B050"/>
                </a:solidFill>
              </a:rPr>
              <a:t>Ελλ.Ν</a:t>
            </a:r>
            <a:r>
              <a:rPr lang="el-GR" sz="3200" b="1" dirty="0" smtClean="0">
                <a:solidFill>
                  <a:srgbClr val="00B050"/>
                </a:solidFill>
              </a:rPr>
              <a:t>.)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r>
              <a:rPr lang="el-GR" sz="3200" b="1" dirty="0" smtClean="0">
                <a:solidFill>
                  <a:srgbClr val="002060"/>
                </a:solidFill>
              </a:rPr>
              <a:t>ΑΠΩΛΕΙΑ ΔΙΚΑΙΩΜΑΤΟΣ ΛΟΓΩ ΑΝΟΧΗΣ </a:t>
            </a:r>
            <a:r>
              <a:rPr lang="el-GR" sz="3200" b="1" dirty="0" smtClean="0">
                <a:solidFill>
                  <a:srgbClr val="00B050"/>
                </a:solidFill>
              </a:rPr>
              <a:t>(όπως </a:t>
            </a:r>
            <a:r>
              <a:rPr lang="el-GR" sz="3200" b="1" dirty="0" err="1" smtClean="0">
                <a:solidFill>
                  <a:srgbClr val="00B050"/>
                </a:solidFill>
              </a:rPr>
              <a:t>Αρ</a:t>
            </a:r>
            <a:r>
              <a:rPr lang="el-GR" sz="3200" b="1" dirty="0" smtClean="0">
                <a:solidFill>
                  <a:srgbClr val="00B050"/>
                </a:solidFill>
              </a:rPr>
              <a:t>. 127 </a:t>
            </a:r>
            <a:r>
              <a:rPr lang="el-GR" sz="3200" b="1" dirty="0" err="1" smtClean="0">
                <a:solidFill>
                  <a:srgbClr val="00B050"/>
                </a:solidFill>
              </a:rPr>
              <a:t>Ελλ.Ν</a:t>
            </a:r>
            <a:r>
              <a:rPr lang="el-GR" sz="3200" b="1" dirty="0" smtClean="0">
                <a:solidFill>
                  <a:srgbClr val="00B050"/>
                </a:solidFill>
              </a:rPr>
              <a:t>.)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r>
              <a:rPr lang="el-GR" sz="3200" b="1" dirty="0" smtClean="0">
                <a:solidFill>
                  <a:srgbClr val="FF0000"/>
                </a:solidFill>
              </a:rPr>
              <a:t>ΕΝΣΤΑΣΗ ΑΠΟΔΕΙΞΗΣ ΧΡΗΣΗΣ ΣΤΗΝ ΑΣΤΙΚΗ ΔΙΚΗ </a:t>
            </a:r>
          </a:p>
          <a:p>
            <a:pPr marL="0" indent="0">
              <a:buNone/>
            </a:pPr>
            <a:r>
              <a:rPr lang="el-GR" sz="3200" b="1" dirty="0" smtClean="0">
                <a:solidFill>
                  <a:srgbClr val="FF0000"/>
                </a:solidFill>
              </a:rPr>
              <a:t>  </a:t>
            </a:r>
            <a:r>
              <a:rPr lang="el-GR" sz="3200" b="1" dirty="0" smtClean="0">
                <a:solidFill>
                  <a:srgbClr val="00B050"/>
                </a:solidFill>
              </a:rPr>
              <a:t>(ΝΕΟ: Εθνικό Δίκαιο - </a:t>
            </a:r>
            <a:r>
              <a:rPr lang="el-GR" sz="3200" b="1" dirty="0" err="1" smtClean="0">
                <a:solidFill>
                  <a:srgbClr val="00B050"/>
                </a:solidFill>
              </a:rPr>
              <a:t>Αρ</a:t>
            </a:r>
            <a:r>
              <a:rPr lang="el-GR" sz="3200" b="1" dirty="0" smtClean="0">
                <a:solidFill>
                  <a:srgbClr val="00B050"/>
                </a:solidFill>
              </a:rPr>
              <a:t>. 17 Οδηγίας)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r>
              <a:rPr lang="el-GR" sz="3200" b="1" dirty="0" smtClean="0">
                <a:solidFill>
                  <a:srgbClr val="FF0000"/>
                </a:solidFill>
              </a:rPr>
              <a:t>ΑΠΟΚΛΙΣΕΙΣ ΑΠΟ ΤΗ ΧΡΟΝΙΚΗ ΠΡΟΤΕΡΑΙΟΤΗΤΑ </a:t>
            </a:r>
          </a:p>
          <a:p>
            <a:pPr marL="0" indent="0">
              <a:buNone/>
            </a:pPr>
            <a:r>
              <a:rPr lang="el-GR" sz="3200" b="1" dirty="0" smtClean="0">
                <a:solidFill>
                  <a:srgbClr val="FF0000"/>
                </a:solidFill>
              </a:rPr>
              <a:t>  </a:t>
            </a:r>
            <a:r>
              <a:rPr lang="el-GR" sz="3200" b="1" dirty="0" smtClean="0">
                <a:solidFill>
                  <a:srgbClr val="00B050"/>
                </a:solidFill>
              </a:rPr>
              <a:t>(ΝΕΟ: Εθνικό </a:t>
            </a:r>
            <a:r>
              <a:rPr lang="el-GR" sz="3200" b="1" dirty="0" err="1" smtClean="0">
                <a:solidFill>
                  <a:srgbClr val="00B050"/>
                </a:solidFill>
              </a:rPr>
              <a:t>Δικαιο</a:t>
            </a:r>
            <a:r>
              <a:rPr lang="el-GR" sz="3200" b="1" dirty="0" smtClean="0">
                <a:solidFill>
                  <a:srgbClr val="00B050"/>
                </a:solidFill>
              </a:rPr>
              <a:t> - </a:t>
            </a:r>
            <a:r>
              <a:rPr lang="el-GR" sz="3200" b="1" dirty="0" err="1" smtClean="0">
                <a:solidFill>
                  <a:srgbClr val="00B050"/>
                </a:solidFill>
              </a:rPr>
              <a:t>Αρ</a:t>
            </a:r>
            <a:r>
              <a:rPr lang="el-GR" sz="3200" b="1" dirty="0" smtClean="0">
                <a:solidFill>
                  <a:srgbClr val="00B050"/>
                </a:solidFill>
              </a:rPr>
              <a:t> 18 Οδηγίας: </a:t>
            </a:r>
            <a:r>
              <a:rPr lang="en-US" sz="3200" b="1" dirty="0" smtClean="0">
                <a:solidFill>
                  <a:srgbClr val="00B050"/>
                </a:solidFill>
              </a:rPr>
              <a:t>Intervening Rights)</a:t>
            </a:r>
            <a:r>
              <a:rPr lang="el-GR" sz="3200" b="1" dirty="0" smtClean="0">
                <a:solidFill>
                  <a:srgbClr val="00B050"/>
                </a:solidFill>
              </a:rPr>
              <a:t>  </a:t>
            </a:r>
          </a:p>
          <a:p>
            <a:r>
              <a:rPr lang="el-GR" sz="3200" b="1" dirty="0" smtClean="0">
                <a:solidFill>
                  <a:srgbClr val="002060"/>
                </a:solidFill>
              </a:rPr>
              <a:t>ΠΑΡΑΓΡΑΦΗ</a:t>
            </a:r>
            <a:endParaRPr lang="el-GR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423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6835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>
                <a:solidFill>
                  <a:srgbClr val="FF0000"/>
                </a:solidFill>
                <a:latin typeface="+mn-lt"/>
              </a:rPr>
              <a:t>ΠΛΕΟΝΕΚΤΗΜΑΤΑ </a:t>
            </a:r>
            <a:br>
              <a:rPr lang="el-GR" b="1" dirty="0" smtClean="0">
                <a:solidFill>
                  <a:srgbClr val="FF0000"/>
                </a:solidFill>
                <a:latin typeface="+mn-lt"/>
              </a:rPr>
            </a:br>
            <a:r>
              <a:rPr lang="el-GR" b="1" dirty="0" smtClean="0">
                <a:solidFill>
                  <a:srgbClr val="FF0000"/>
                </a:solidFill>
                <a:latin typeface="+mn-lt"/>
              </a:rPr>
              <a:t>ΤΟΥ ΕΥΡΩΠΑΪΚΟΥ ΣΥΣΤΗΜΑΤΟΣ</a:t>
            </a:r>
            <a:endParaRPr lang="el-G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1226" y="1392795"/>
            <a:ext cx="11463306" cy="4947450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Δεν προστατεύει τα προγενέστερα σήματα περισσότερο από όσο χρειάζεται → ενίσχυση ανταγωνισμού</a:t>
            </a:r>
          </a:p>
          <a:p>
            <a:r>
              <a:rPr lang="el-GR" sz="3600" b="1" dirty="0" smtClean="0">
                <a:solidFill>
                  <a:srgbClr val="002060"/>
                </a:solidFill>
              </a:rPr>
              <a:t>Δημιουργεί αντικίνητρα (αυτοέλεγχο) στην άσκηση αγωγών με  σήματα αμφιλεγόμενου κύρους</a:t>
            </a:r>
          </a:p>
          <a:p>
            <a:r>
              <a:rPr lang="el-GR" sz="3600" b="1" dirty="0" smtClean="0">
                <a:solidFill>
                  <a:srgbClr val="002060"/>
                </a:solidFill>
              </a:rPr>
              <a:t>Αποτρέπει αιφνιδιασμούς</a:t>
            </a:r>
          </a:p>
          <a:p>
            <a:r>
              <a:rPr lang="el-GR" sz="3600" b="1" dirty="0" smtClean="0">
                <a:solidFill>
                  <a:srgbClr val="002060"/>
                </a:solidFill>
              </a:rPr>
              <a:t>Ευνοεί και δίνει κίνητρα για συμφωνίες συνύπαρξης</a:t>
            </a:r>
          </a:p>
          <a:p>
            <a:r>
              <a:rPr lang="el-GR" sz="3600" b="1" dirty="0" smtClean="0">
                <a:solidFill>
                  <a:srgbClr val="002060"/>
                </a:solidFill>
              </a:rPr>
              <a:t>Προσανατολίζεται στην πραγματική (δια της χρήσεως) δημοσιότητα – όχι στη φαινομενική </a:t>
            </a:r>
          </a:p>
        </p:txBody>
      </p:sp>
    </p:spTree>
    <p:extLst>
      <p:ext uri="{BB962C8B-B14F-4D97-AF65-F5344CB8AC3E}">
        <p14:creationId xmlns:p14="http://schemas.microsoft.com/office/powerpoint/2010/main" val="3395420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rgbClr val="FF0000"/>
                </a:solidFill>
                <a:latin typeface="+mn-lt"/>
              </a:rPr>
              <a:t>ΜΕΙΟΝΕΚΤΗΜΑΤΑ</a:t>
            </a:r>
            <a:endParaRPr lang="el-G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429128"/>
            <a:ext cx="10515600" cy="5032228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rgbClr val="002060"/>
                </a:solidFill>
              </a:rPr>
              <a:t>ΜΕΙΩΜΕΝΗ ΑΣΦΑΛΕΙΑ ΔΙΚΑΙΟΥ</a:t>
            </a:r>
          </a:p>
          <a:p>
            <a:r>
              <a:rPr lang="el-GR" sz="3200" b="1" dirty="0" smtClean="0">
                <a:solidFill>
                  <a:srgbClr val="002060"/>
                </a:solidFill>
              </a:rPr>
              <a:t>ΔΙΚΟΒΟΡΟ → ΚΟΣΤΟΒΟΡΟ</a:t>
            </a:r>
          </a:p>
          <a:p>
            <a:r>
              <a:rPr lang="el-GR" sz="3200" b="1" dirty="0" smtClean="0">
                <a:solidFill>
                  <a:srgbClr val="002060"/>
                </a:solidFill>
              </a:rPr>
              <a:t>ΙΣΩΣ ΕΥΝΟΕΙ ΤΙΣ ΜΕΓΑΛΕΣ ΕΠΙΧΕΙΡΗΣΕΙΣ</a:t>
            </a:r>
          </a:p>
          <a:p>
            <a:endParaRPr lang="el-GR" sz="3200" b="1" dirty="0" smtClean="0">
              <a:solidFill>
                <a:srgbClr val="002060"/>
              </a:solidFill>
            </a:endParaRPr>
          </a:p>
          <a:p>
            <a:endParaRPr lang="el-GR" sz="3200" b="1" dirty="0">
              <a:solidFill>
                <a:srgbClr val="002060"/>
              </a:solidFill>
            </a:endParaRPr>
          </a:p>
          <a:p>
            <a:r>
              <a:rPr lang="el-GR" sz="3200" b="1" dirty="0" smtClean="0">
                <a:solidFill>
                  <a:srgbClr val="002060"/>
                </a:solidFill>
              </a:rPr>
              <a:t>Πότε υπάρχει Ασφάλεια Δικαίου:</a:t>
            </a:r>
          </a:p>
          <a:p>
            <a:pPr lvl="1"/>
            <a:r>
              <a:rPr lang="el-GR" sz="3200" b="1" dirty="0" smtClean="0">
                <a:solidFill>
                  <a:srgbClr val="002060"/>
                </a:solidFill>
              </a:rPr>
              <a:t>5 </a:t>
            </a:r>
            <a:r>
              <a:rPr lang="el-GR" sz="3200" b="1" dirty="0" err="1" smtClean="0">
                <a:solidFill>
                  <a:srgbClr val="002060"/>
                </a:solidFill>
              </a:rPr>
              <a:t>ετία</a:t>
            </a:r>
            <a:r>
              <a:rPr lang="el-GR" sz="3200" b="1" dirty="0" smtClean="0">
                <a:solidFill>
                  <a:srgbClr val="002060"/>
                </a:solidFill>
              </a:rPr>
              <a:t> από την καταχώρηση και</a:t>
            </a:r>
          </a:p>
          <a:p>
            <a:pPr lvl="1"/>
            <a:r>
              <a:rPr lang="el-GR" sz="3200" b="1" dirty="0" smtClean="0">
                <a:solidFill>
                  <a:srgbClr val="002060"/>
                </a:solidFill>
              </a:rPr>
              <a:t>5 </a:t>
            </a:r>
            <a:r>
              <a:rPr lang="el-GR" sz="3200" b="1" dirty="0" err="1" smtClean="0">
                <a:solidFill>
                  <a:srgbClr val="002060"/>
                </a:solidFill>
              </a:rPr>
              <a:t>ετία</a:t>
            </a:r>
            <a:r>
              <a:rPr lang="el-GR" sz="3200" b="1" dirty="0" smtClean="0">
                <a:solidFill>
                  <a:srgbClr val="002060"/>
                </a:solidFill>
              </a:rPr>
              <a:t> από τη χρήση</a:t>
            </a:r>
          </a:p>
          <a:p>
            <a:pPr marL="457200" lvl="1" indent="0">
              <a:buNone/>
            </a:pPr>
            <a:r>
              <a:rPr lang="el-GR" sz="3200" b="1" dirty="0" smtClean="0">
                <a:solidFill>
                  <a:srgbClr val="002060"/>
                </a:solidFill>
              </a:rPr>
              <a:t>(χρήση = πραγματική δημοσιότητα)</a:t>
            </a:r>
            <a:endParaRPr lang="el-GR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272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87724"/>
            <a:ext cx="10515600" cy="657035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l-GR" sz="3100" b="1" dirty="0">
                <a:solidFill>
                  <a:srgbClr val="FF0000"/>
                </a:solidFill>
              </a:rPr>
              <a:t>Άρθρο 18 </a:t>
            </a:r>
            <a:r>
              <a:rPr lang="el-GR" sz="3100" b="1" dirty="0" smtClean="0">
                <a:solidFill>
                  <a:srgbClr val="FF0000"/>
                </a:solidFill>
              </a:rPr>
              <a:t>Οδηγίας: Υποχώρηση της Χρονικής Προτεραιότητας</a:t>
            </a:r>
            <a:endParaRPr lang="el-GR" sz="3100" b="1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l-GR" sz="3100" dirty="0" smtClean="0">
                <a:solidFill>
                  <a:srgbClr val="002060"/>
                </a:solidFill>
              </a:rPr>
              <a:t>Όταν προγενέστερο σήμα στρέφεται κατά μεταγενέστερου καταχωρημένου σήματος: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l-GR" sz="3100" dirty="0" smtClean="0">
                <a:solidFill>
                  <a:srgbClr val="002060"/>
                </a:solidFill>
              </a:rPr>
              <a:t>Μετά την κατάθεση του μεταγενέστερου μπορεί να μεσολάβησαν τα εξής: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l-GR" sz="3100" dirty="0" smtClean="0">
                <a:solidFill>
                  <a:srgbClr val="002060"/>
                </a:solidFill>
              </a:rPr>
              <a:t>	1. </a:t>
            </a:r>
            <a:r>
              <a:rPr lang="en-US" sz="3100" dirty="0" smtClean="0">
                <a:solidFill>
                  <a:srgbClr val="002060"/>
                </a:solidFill>
              </a:rPr>
              <a:t>   </a:t>
            </a:r>
            <a:r>
              <a:rPr lang="el-GR" sz="3100" dirty="0" smtClean="0">
                <a:solidFill>
                  <a:srgbClr val="002060"/>
                </a:solidFill>
              </a:rPr>
              <a:t>Το προγενέστερο σήμα να απέκτησε </a:t>
            </a:r>
            <a:r>
              <a:rPr lang="el-GR" sz="3100" b="1" u="sng" dirty="0" smtClean="0">
                <a:solidFill>
                  <a:srgbClr val="00B050"/>
                </a:solidFill>
              </a:rPr>
              <a:t>φήμη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l-GR" sz="3100" dirty="0" smtClean="0">
                <a:solidFill>
                  <a:srgbClr val="002060"/>
                </a:solidFill>
              </a:rPr>
              <a:t>	2.</a:t>
            </a:r>
            <a:r>
              <a:rPr lang="en-US" sz="3100" dirty="0" smtClean="0">
                <a:solidFill>
                  <a:srgbClr val="002060"/>
                </a:solidFill>
              </a:rPr>
              <a:t> </a:t>
            </a:r>
            <a:r>
              <a:rPr lang="el-GR" sz="3100" dirty="0" smtClean="0">
                <a:solidFill>
                  <a:srgbClr val="002060"/>
                </a:solidFill>
              </a:rPr>
              <a:t>Το προγενέστερο σήμα να απέκτησε </a:t>
            </a:r>
            <a:r>
              <a:rPr lang="el-GR" sz="3100" b="1" u="sng" dirty="0" smtClean="0">
                <a:solidFill>
                  <a:srgbClr val="00B050"/>
                </a:solidFill>
              </a:rPr>
              <a:t>εντονότερο διακριτικό χαρακτήρα</a:t>
            </a:r>
            <a:r>
              <a:rPr lang="el-GR" sz="3100" dirty="0" smtClean="0">
                <a:solidFill>
                  <a:srgbClr val="002060"/>
                </a:solidFill>
              </a:rPr>
              <a:t> χάριν του οποίου θεμελιώνεται κίνδυνος συγχύσεως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l-GR" sz="3100" dirty="0" smtClean="0">
                <a:solidFill>
                  <a:srgbClr val="002060"/>
                </a:solidFill>
              </a:rPr>
              <a:t>	3. </a:t>
            </a:r>
            <a:r>
              <a:rPr lang="en-US" sz="3100" dirty="0">
                <a:solidFill>
                  <a:srgbClr val="002060"/>
                </a:solidFill>
              </a:rPr>
              <a:t> </a:t>
            </a:r>
            <a:r>
              <a:rPr lang="el-GR" sz="3100" dirty="0" smtClean="0">
                <a:solidFill>
                  <a:srgbClr val="002060"/>
                </a:solidFill>
              </a:rPr>
              <a:t>Το προγενέστερο σήμα απέκτησε </a:t>
            </a:r>
            <a:r>
              <a:rPr lang="el-GR" sz="3100" b="1" u="sng" dirty="0" smtClean="0">
                <a:solidFill>
                  <a:srgbClr val="00B050"/>
                </a:solidFill>
              </a:rPr>
              <a:t>επίκτητο διακριτικό χαρακτήρα</a:t>
            </a:r>
            <a:r>
              <a:rPr lang="en-US" sz="3100" dirty="0" smtClean="0">
                <a:solidFill>
                  <a:srgbClr val="002060"/>
                </a:solidFill>
              </a:rPr>
              <a:t> </a:t>
            </a:r>
            <a:r>
              <a:rPr lang="el-GR" sz="3100" dirty="0" smtClean="0">
                <a:solidFill>
                  <a:srgbClr val="002060"/>
                </a:solidFill>
              </a:rPr>
              <a:t>που αρχικά δεν είχε κατά την κατάθεσή του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l-GR" sz="3100" dirty="0" smtClean="0">
                <a:solidFill>
                  <a:srgbClr val="002060"/>
                </a:solidFill>
              </a:rPr>
              <a:t>	Τα παραπάνω </a:t>
            </a:r>
            <a:r>
              <a:rPr lang="el-GR" sz="3100" b="1" u="sng" dirty="0" smtClean="0">
                <a:solidFill>
                  <a:srgbClr val="FF0000"/>
                </a:solidFill>
              </a:rPr>
              <a:t>ΔΕΝ</a:t>
            </a:r>
            <a:r>
              <a:rPr lang="el-GR" sz="3100" dirty="0" smtClean="0">
                <a:solidFill>
                  <a:srgbClr val="FF0000"/>
                </a:solidFill>
              </a:rPr>
              <a:t> </a:t>
            </a:r>
            <a:r>
              <a:rPr lang="el-GR" sz="3100" dirty="0" smtClean="0">
                <a:solidFill>
                  <a:srgbClr val="002060"/>
                </a:solidFill>
              </a:rPr>
              <a:t>αντιτάσσονται από το προγενέστερο κατά του μεταγενέστερου. Η Αγωγή θα απορριφθεί.</a:t>
            </a:r>
            <a:endParaRPr lang="el-GR" sz="31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29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dirty="0" smtClean="0">
                <a:solidFill>
                  <a:srgbClr val="FF0000"/>
                </a:solidFill>
                <a:latin typeface="+mn-lt"/>
              </a:rPr>
              <a:t>ΥΠΟΧΩΡΗΣΗ ΤΗΣ ΧΡΟΝΙΚΗΣ ΠΡΟΤΕΡΑΙΟΤΗΤΑΣ</a:t>
            </a:r>
            <a:br>
              <a:rPr lang="el-GR" b="1" dirty="0" smtClean="0">
                <a:solidFill>
                  <a:srgbClr val="FF0000"/>
                </a:solidFill>
                <a:latin typeface="+mn-lt"/>
              </a:rPr>
            </a:br>
            <a:r>
              <a:rPr lang="en-US" b="1" dirty="0" smtClean="0">
                <a:solidFill>
                  <a:srgbClr val="FF0000"/>
                </a:solidFill>
                <a:latin typeface="+mn-lt"/>
              </a:rPr>
              <a:t>“INTERVENING RIGHTS”</a:t>
            </a:r>
            <a:endParaRPr lang="el-G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3200" b="1" dirty="0" smtClean="0">
                <a:solidFill>
                  <a:srgbClr val="002060"/>
                </a:solidFill>
              </a:rPr>
              <a:t>ΕΝΣΤΑΣΗ ΑΠΟΔΕΙΞΗΣ ΧΡΗΣΗΣ</a:t>
            </a:r>
          </a:p>
          <a:p>
            <a:r>
              <a:rPr lang="el-GR" sz="3200" b="1" dirty="0" smtClean="0">
                <a:solidFill>
                  <a:srgbClr val="002060"/>
                </a:solidFill>
              </a:rPr>
              <a:t>ΑΠΩΛΕΙΑ ΔΙΚΑΙΩΜΑΤΟΣ ΛΟΓΩ ΑΝΟΧΗΣ</a:t>
            </a:r>
          </a:p>
          <a:p>
            <a:r>
              <a:rPr lang="el-GR" sz="3200" b="1" dirty="0" smtClean="0">
                <a:solidFill>
                  <a:srgbClr val="002060"/>
                </a:solidFill>
              </a:rPr>
              <a:t>ΕΠΙΚΤΗΤΗ ΦΗΜΗ</a:t>
            </a:r>
          </a:p>
          <a:p>
            <a:r>
              <a:rPr lang="el-GR" sz="3200" b="1" dirty="0" smtClean="0">
                <a:solidFill>
                  <a:srgbClr val="002060"/>
                </a:solidFill>
              </a:rPr>
              <a:t>ΕΠΙΚΤΗΤΟΣ ΔΙΑΚΡΙΤΙΚΟΣ ΧΑΡΑΚΤΗΡΑΣ</a:t>
            </a:r>
          </a:p>
          <a:p>
            <a:r>
              <a:rPr lang="el-GR" sz="3200" b="1" dirty="0" smtClean="0">
                <a:solidFill>
                  <a:srgbClr val="002060"/>
                </a:solidFill>
              </a:rPr>
              <a:t>ΕΝΤΟΝΟΤΕΡΟΣ ΔΙΑΚΡΙΤΙΚΟΣ ΧΑΡΑΚΤΗΡΑΣ</a:t>
            </a:r>
          </a:p>
          <a:p>
            <a:pPr marL="0" indent="0">
              <a:buNone/>
            </a:pPr>
            <a:endParaRPr lang="el-GR" sz="3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l-GR" sz="3200" b="1" dirty="0" smtClean="0">
                <a:solidFill>
                  <a:srgbClr val="00B050"/>
                </a:solidFill>
              </a:rPr>
              <a:t>ΕΝΣΤΑΣΕΙΣ ΣΕ ΑΣΤΙΚΗ ΔΙΚΗ</a:t>
            </a:r>
          </a:p>
          <a:p>
            <a:pPr marL="0" indent="0" algn="ctr">
              <a:buNone/>
            </a:pPr>
            <a:r>
              <a:rPr lang="el-GR" sz="3200" b="1" dirty="0" smtClean="0">
                <a:solidFill>
                  <a:srgbClr val="00B050"/>
                </a:solidFill>
              </a:rPr>
              <a:t>ΕΝΣΤΑΣΕΙΣ ΣΕ ΔΙΟΙΚΗΤΙΚΗ ΔΙΚΗ ΕΚΠΤΩΣΗΣ / ΑΚΥΡΟΤΗΤΑΣ   </a:t>
            </a:r>
            <a:endParaRPr lang="el-GR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229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3447"/>
          </a:xfrm>
        </p:spPr>
        <p:txBody>
          <a:bodyPr/>
          <a:lstStyle/>
          <a:p>
            <a:pPr algn="ctr"/>
            <a:r>
              <a:rPr lang="el-GR" b="1" dirty="0" smtClean="0">
                <a:solidFill>
                  <a:srgbClr val="FF0000"/>
                </a:solidFill>
                <a:latin typeface="+mn-lt"/>
              </a:rPr>
              <a:t>ΝΕΕΣ ΔΙΑΤΑΞΕΙΣ ΤΗΣ ΟΔΗΓΙΑΣ</a:t>
            </a:r>
            <a:endParaRPr lang="el-G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08837" y="1368572"/>
            <a:ext cx="11560196" cy="5335009"/>
          </a:xfrm>
        </p:spPr>
        <p:txBody>
          <a:bodyPr>
            <a:normAutofit/>
          </a:bodyPr>
          <a:lstStyle/>
          <a:p>
            <a:pPr marL="266700" indent="-266700">
              <a:lnSpc>
                <a:spcPct val="150000"/>
              </a:lnSpc>
            </a:pPr>
            <a:r>
              <a:rPr lang="el-GR" sz="3200" b="1" dirty="0" err="1" smtClean="0">
                <a:solidFill>
                  <a:srgbClr val="002060"/>
                </a:solidFill>
              </a:rPr>
              <a:t>Αρ</a:t>
            </a:r>
            <a:r>
              <a:rPr lang="el-GR" sz="3200" b="1" dirty="0" smtClean="0">
                <a:solidFill>
                  <a:srgbClr val="002060"/>
                </a:solidFill>
              </a:rPr>
              <a:t>. 8:</a:t>
            </a:r>
            <a:r>
              <a:rPr lang="en-US" sz="3200" b="1" dirty="0" smtClean="0">
                <a:solidFill>
                  <a:srgbClr val="002060"/>
                </a:solidFill>
              </a:rPr>
              <a:t> Intervening Rights </a:t>
            </a:r>
            <a:r>
              <a:rPr lang="el-GR" sz="3200" b="1" dirty="0" smtClean="0">
                <a:solidFill>
                  <a:srgbClr val="002060"/>
                </a:solidFill>
              </a:rPr>
              <a:t>στην Έκπτωση / Ακυρότητα</a:t>
            </a:r>
          </a:p>
          <a:p>
            <a:pPr marL="266700" indent="-266700">
              <a:lnSpc>
                <a:spcPct val="150000"/>
              </a:lnSpc>
            </a:pPr>
            <a:r>
              <a:rPr lang="el-GR" sz="3200" b="1" dirty="0" err="1" smtClean="0">
                <a:solidFill>
                  <a:srgbClr val="002060"/>
                </a:solidFill>
              </a:rPr>
              <a:t>Αρ</a:t>
            </a:r>
            <a:r>
              <a:rPr lang="el-GR" sz="3200" b="1" dirty="0" smtClean="0">
                <a:solidFill>
                  <a:srgbClr val="002060"/>
                </a:solidFill>
              </a:rPr>
              <a:t>. 9: Απώλεια δικαιώματος λόγω 5 </a:t>
            </a:r>
            <a:r>
              <a:rPr lang="el-GR" sz="3200" b="1" dirty="0" err="1" smtClean="0">
                <a:solidFill>
                  <a:srgbClr val="002060"/>
                </a:solidFill>
              </a:rPr>
              <a:t>ετούς</a:t>
            </a:r>
            <a:r>
              <a:rPr lang="el-GR" sz="3200" b="1" dirty="0" smtClean="0">
                <a:solidFill>
                  <a:srgbClr val="002060"/>
                </a:solidFill>
              </a:rPr>
              <a:t> ανοχής της χρήσης του άλλου (στην Ακυρότητα)</a:t>
            </a:r>
          </a:p>
          <a:p>
            <a:pPr marL="266700" indent="-266700">
              <a:lnSpc>
                <a:spcPct val="150000"/>
              </a:lnSpc>
            </a:pPr>
            <a:r>
              <a:rPr lang="el-GR" sz="3200" b="1" dirty="0" err="1" smtClean="0">
                <a:solidFill>
                  <a:srgbClr val="002060"/>
                </a:solidFill>
              </a:rPr>
              <a:t>Αρ</a:t>
            </a:r>
            <a:r>
              <a:rPr lang="el-GR" sz="3200" b="1" dirty="0" smtClean="0">
                <a:solidFill>
                  <a:srgbClr val="002060"/>
                </a:solidFill>
              </a:rPr>
              <a:t>. 17: Έλλειψη χρήσης στην αστική δίκη</a:t>
            </a:r>
          </a:p>
          <a:p>
            <a:pPr marL="266700" indent="-266700">
              <a:lnSpc>
                <a:spcPct val="150000"/>
              </a:lnSpc>
            </a:pPr>
            <a:r>
              <a:rPr lang="el-GR" sz="3200" b="1" dirty="0" err="1" smtClean="0">
                <a:solidFill>
                  <a:srgbClr val="002060"/>
                </a:solidFill>
              </a:rPr>
              <a:t>Αρ</a:t>
            </a:r>
            <a:r>
              <a:rPr lang="el-GR" sz="3200" b="1" dirty="0" smtClean="0">
                <a:solidFill>
                  <a:srgbClr val="002060"/>
                </a:solidFill>
              </a:rPr>
              <a:t>. 18: </a:t>
            </a:r>
            <a:r>
              <a:rPr lang="en-US" sz="3200" b="1" dirty="0" smtClean="0">
                <a:solidFill>
                  <a:srgbClr val="002060"/>
                </a:solidFill>
              </a:rPr>
              <a:t>Intervening Rights</a:t>
            </a:r>
            <a:r>
              <a:rPr lang="el-GR" sz="3200" b="1" dirty="0" smtClean="0">
                <a:solidFill>
                  <a:srgbClr val="002060"/>
                </a:solidFill>
              </a:rPr>
              <a:t> στην αστική δίκη</a:t>
            </a:r>
          </a:p>
          <a:p>
            <a:pPr marL="266700" indent="-266700">
              <a:lnSpc>
                <a:spcPct val="150000"/>
              </a:lnSpc>
            </a:pPr>
            <a:r>
              <a:rPr lang="el-GR" sz="3200" b="1" dirty="0" err="1" smtClean="0">
                <a:solidFill>
                  <a:srgbClr val="002060"/>
                </a:solidFill>
              </a:rPr>
              <a:t>Αρ</a:t>
            </a:r>
            <a:r>
              <a:rPr lang="el-GR" sz="3200" b="1" dirty="0" smtClean="0">
                <a:solidFill>
                  <a:srgbClr val="002060"/>
                </a:solidFill>
              </a:rPr>
              <a:t>. 46 παρ. 3: Έλλειψη χρήσης στην Έκπτωση / Ακυρότητα</a:t>
            </a:r>
            <a:endParaRPr lang="el-GR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105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187725"/>
            <a:ext cx="10515600" cy="1029457"/>
          </a:xfrm>
        </p:spPr>
        <p:txBody>
          <a:bodyPr/>
          <a:lstStyle/>
          <a:p>
            <a:pPr algn="ctr"/>
            <a:r>
              <a:rPr lang="el-GR" b="1" dirty="0" smtClean="0">
                <a:solidFill>
                  <a:srgbClr val="FF0000"/>
                </a:solidFill>
                <a:latin typeface="+mn-lt"/>
              </a:rPr>
              <a:t>ΣΧΕΣΗ ΕΥΡΩΠΑΪΚΟΥ &amp; ΕΘΝΙΚΟΥ ΣΗΜΑΤΟΣ</a:t>
            </a:r>
            <a:endParaRPr lang="el-G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217182"/>
            <a:ext cx="10515600" cy="5413732"/>
          </a:xfrm>
        </p:spPr>
        <p:txBody>
          <a:bodyPr>
            <a:normAutofit/>
          </a:bodyPr>
          <a:lstStyle/>
          <a:p>
            <a:pPr algn="just"/>
            <a:r>
              <a:rPr lang="el-GR" sz="3200" b="1" dirty="0" smtClean="0">
                <a:solidFill>
                  <a:srgbClr val="002060"/>
                </a:solidFill>
              </a:rPr>
              <a:t>ΠΡΟΓΕΝΕΣΤΕΡΟ ΕΘΝΙΚΟ ΣΗΜΑ ΜΠΟΡΕΙ ΝΑ ΑΙΤΗΘΕΙ ΤΗΝ ΑΚΥΡΟΤΗΤΑ ΜΕΤΑΓΕΝΕΣΤΕΡΟΥ ΕΥΡΩΠΑΪΚΟΥ</a:t>
            </a:r>
          </a:p>
          <a:p>
            <a:pPr lvl="2" algn="just"/>
            <a:r>
              <a:rPr lang="el-GR" sz="3200" b="1" dirty="0" smtClean="0">
                <a:solidFill>
                  <a:srgbClr val="002060"/>
                </a:solidFill>
              </a:rPr>
              <a:t>ΜΕ ΑΙΤΗΣΗ ΑΚΥΡΟΤΗΤΑΣ ΣΤΟ ΕΥΡΩΠΑΪΚΟ ΓΡΑΦΕΙΟ ή</a:t>
            </a:r>
          </a:p>
          <a:p>
            <a:pPr lvl="2" algn="just"/>
            <a:r>
              <a:rPr lang="el-GR" sz="3200" b="1" dirty="0" smtClean="0">
                <a:solidFill>
                  <a:srgbClr val="002060"/>
                </a:solidFill>
              </a:rPr>
              <a:t>ΜΕ ΑΝΤΑΓΩΓΗ ΣΤΟ ΕΘΝΙΚΟ ΔΙΚΑΣΤΗΡΙΟ</a:t>
            </a:r>
          </a:p>
          <a:p>
            <a:pPr marL="914400" lvl="2" indent="0" algn="just">
              <a:buNone/>
            </a:pPr>
            <a:endParaRPr lang="el-GR" sz="3200" b="1" dirty="0" smtClean="0">
              <a:solidFill>
                <a:srgbClr val="002060"/>
              </a:solidFill>
            </a:endParaRPr>
          </a:p>
          <a:p>
            <a:pPr algn="just"/>
            <a:r>
              <a:rPr lang="el-GR" sz="3200" b="1" dirty="0" smtClean="0">
                <a:solidFill>
                  <a:srgbClr val="002060"/>
                </a:solidFill>
              </a:rPr>
              <a:t>ΠΡΟΓΕΝΕΣΤΕΡΟ ΕΘΝΙΚΟ ΣΗΜΑ ΜΠΟΡΕΙ ΝΑ ΑΝΤΙΤΑΧΘΕΙ ΣΤΗ ΧΡΗΣΗ ΣΤΗΝ ΕΛΛΑΔΑ ΜΕΤΑΓΕΝΕΣΤΕΡΟΥ ΕΥΡΩΠΑΪΚΟΥ ΣΗΜΑΤΟΣ (</a:t>
            </a:r>
            <a:r>
              <a:rPr lang="el-GR" sz="3200" b="1" dirty="0" err="1" smtClean="0">
                <a:solidFill>
                  <a:srgbClr val="002060"/>
                </a:solidFill>
              </a:rPr>
              <a:t>Αρθ</a:t>
            </a:r>
            <a:r>
              <a:rPr lang="el-GR" sz="3200" b="1" dirty="0" smtClean="0">
                <a:solidFill>
                  <a:srgbClr val="002060"/>
                </a:solidFill>
              </a:rPr>
              <a:t>. 137, 138 Καν. 2017/1001)</a:t>
            </a:r>
            <a:endParaRPr lang="el-GR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820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9503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>
                <a:solidFill>
                  <a:srgbClr val="FF0000"/>
                </a:solidFill>
                <a:latin typeface="+mn-lt"/>
              </a:rPr>
              <a:t>ΣΥΜΠΕΡΑΣΜΑΤΑ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:</a:t>
            </a:r>
            <a:r>
              <a:rPr lang="el-GR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l-GR" b="1" dirty="0" smtClean="0">
                <a:solidFill>
                  <a:srgbClr val="FF0000"/>
                </a:solidFill>
                <a:latin typeface="+mn-lt"/>
              </a:rPr>
            </a:br>
            <a:r>
              <a:rPr lang="el-GR" b="1" dirty="0" smtClean="0">
                <a:solidFill>
                  <a:srgbClr val="FF0000"/>
                </a:solidFill>
                <a:latin typeface="+mn-lt"/>
              </a:rPr>
              <a:t>ΥΠΟΧΡΕΩΤΙΚΕΣ ΑΛΛΑΓΕΣ ΑΠΟ ΤΗΝ ΟΔΗΓΙΑ </a:t>
            </a:r>
            <a:endParaRPr lang="el-G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75449" y="1568408"/>
            <a:ext cx="11396693" cy="5056449"/>
          </a:xfrm>
        </p:spPr>
        <p:txBody>
          <a:bodyPr>
            <a:noAutofit/>
          </a:bodyPr>
          <a:lstStyle/>
          <a:p>
            <a:r>
              <a:rPr lang="el-GR" sz="3200" b="1" dirty="0" smtClean="0">
                <a:solidFill>
                  <a:srgbClr val="002060"/>
                </a:solidFill>
              </a:rPr>
              <a:t>Δεν θα υπάρχουν Ανακοπές για Απόλυτα Απαράδεκτα</a:t>
            </a:r>
          </a:p>
          <a:p>
            <a:r>
              <a:rPr lang="el-GR" sz="3200" b="1" dirty="0" smtClean="0">
                <a:solidFill>
                  <a:srgbClr val="002060"/>
                </a:solidFill>
              </a:rPr>
              <a:t>Το προγενέστερο σήμα θα μπορεί να απαγορεύσει τη χρήση μεταγενέστερου καταχωρημένου σήματος στα αστικά δικαστήρια</a:t>
            </a:r>
          </a:p>
          <a:p>
            <a:r>
              <a:rPr lang="el-GR" sz="3200" b="1" dirty="0" smtClean="0">
                <a:solidFill>
                  <a:srgbClr val="002060"/>
                </a:solidFill>
              </a:rPr>
              <a:t>Η ένσταση απόδειξης χρήσης θα υπάρχει και στην αστική δίκη</a:t>
            </a:r>
          </a:p>
          <a:p>
            <a:r>
              <a:rPr lang="el-GR" sz="3200" b="1" dirty="0" smtClean="0">
                <a:solidFill>
                  <a:srgbClr val="002060"/>
                </a:solidFill>
              </a:rPr>
              <a:t>Θα υιοθετηθούν μικρές αποκλίσεις από τη χρονική προτεραιότητα (</a:t>
            </a:r>
            <a:r>
              <a:rPr lang="en-US" sz="3200" b="1" dirty="0" smtClean="0">
                <a:solidFill>
                  <a:srgbClr val="002060"/>
                </a:solidFill>
              </a:rPr>
              <a:t>Intervening Rights</a:t>
            </a:r>
            <a:r>
              <a:rPr lang="el-GR" sz="3200" b="1" dirty="0" smtClean="0">
                <a:solidFill>
                  <a:srgbClr val="002060"/>
                </a:solidFill>
              </a:rPr>
              <a:t>) στην αστική και διοικητική δίκη</a:t>
            </a:r>
          </a:p>
          <a:p>
            <a:r>
              <a:rPr lang="el-GR" sz="3200" b="1" dirty="0" smtClean="0">
                <a:solidFill>
                  <a:srgbClr val="002060"/>
                </a:solidFill>
              </a:rPr>
              <a:t>Ακυρότητα: 5 </a:t>
            </a:r>
            <a:r>
              <a:rPr lang="el-GR" sz="3200" b="1" dirty="0" err="1" smtClean="0">
                <a:solidFill>
                  <a:srgbClr val="002060"/>
                </a:solidFill>
              </a:rPr>
              <a:t>ετης</a:t>
            </a:r>
            <a:r>
              <a:rPr lang="el-GR" sz="3200" b="1" dirty="0" smtClean="0">
                <a:solidFill>
                  <a:srgbClr val="002060"/>
                </a:solidFill>
              </a:rPr>
              <a:t> προθεσμία (καταχώρηση + χρήση)</a:t>
            </a:r>
          </a:p>
          <a:p>
            <a:endParaRPr lang="el-GR" sz="32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936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6721"/>
          </a:xfrm>
        </p:spPr>
        <p:txBody>
          <a:bodyPr/>
          <a:lstStyle/>
          <a:p>
            <a:pPr algn="ctr"/>
            <a:r>
              <a:rPr lang="el-GR" b="1" dirty="0" smtClean="0">
                <a:solidFill>
                  <a:srgbClr val="FF0000"/>
                </a:solidFill>
                <a:latin typeface="+mn-lt"/>
              </a:rPr>
              <a:t>ΑΛΛΕΣ ΣΗΜΑΝΤΙΚΕΣ ΑΛΛΑΓΕΣ</a:t>
            </a:r>
            <a:endParaRPr lang="el-G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7005" y="1205070"/>
            <a:ext cx="11354304" cy="53410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b="1" dirty="0" smtClean="0">
                <a:solidFill>
                  <a:srgbClr val="002060"/>
                </a:solidFill>
              </a:rPr>
              <a:t>Νέοι τύποι (μη παραδοσιακών) σημάτων</a:t>
            </a:r>
          </a:p>
          <a:p>
            <a:pPr marL="0" indent="0">
              <a:buNone/>
            </a:pPr>
            <a:r>
              <a:rPr lang="el-GR" sz="3200" b="1" dirty="0" smtClean="0">
                <a:solidFill>
                  <a:srgbClr val="002060"/>
                </a:solidFill>
              </a:rPr>
              <a:t>Κατάργηση προϋπόθεσης γραφικής παράστασης </a:t>
            </a:r>
          </a:p>
          <a:p>
            <a:pPr marL="0" indent="0">
              <a:buNone/>
            </a:pPr>
            <a:endParaRPr lang="el-GR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l-GR" sz="3200" b="1" dirty="0" smtClean="0">
                <a:solidFill>
                  <a:srgbClr val="002060"/>
                </a:solidFill>
              </a:rPr>
              <a:t>Ειδική και συγκεκριμένη περιγραφή προϊόντων (</a:t>
            </a:r>
            <a:r>
              <a:rPr lang="el-GR" sz="3200" b="1" dirty="0" err="1" smtClean="0">
                <a:solidFill>
                  <a:srgbClr val="002060"/>
                </a:solidFill>
              </a:rPr>
              <a:t>αρ</a:t>
            </a:r>
            <a:r>
              <a:rPr lang="el-GR" sz="3200" b="1" dirty="0" smtClean="0">
                <a:solidFill>
                  <a:srgbClr val="002060"/>
                </a:solidFill>
              </a:rPr>
              <a:t>. 39 Οδηγίας)</a:t>
            </a:r>
          </a:p>
          <a:p>
            <a:pPr marL="0" indent="0">
              <a:buNone/>
            </a:pPr>
            <a:r>
              <a:rPr lang="el-GR" sz="3200" b="1" dirty="0" smtClean="0">
                <a:solidFill>
                  <a:srgbClr val="002060"/>
                </a:solidFill>
              </a:rPr>
              <a:t>(</a:t>
            </a:r>
            <a:r>
              <a:rPr lang="en-US" sz="3200" b="1" dirty="0" smtClean="0">
                <a:solidFill>
                  <a:srgbClr val="002060"/>
                </a:solidFill>
              </a:rPr>
              <a:t>IP Translator C-307/10 </a:t>
            </a:r>
            <a:r>
              <a:rPr lang="el-GR" sz="3200" b="1" dirty="0" smtClean="0">
                <a:solidFill>
                  <a:srgbClr val="002060"/>
                </a:solidFill>
              </a:rPr>
              <a:t>και</a:t>
            </a:r>
            <a:r>
              <a:rPr lang="en-US" sz="3200" b="1" dirty="0" smtClean="0">
                <a:solidFill>
                  <a:srgbClr val="002060"/>
                </a:solidFill>
              </a:rPr>
              <a:t> Cactus C-501/15 P</a:t>
            </a:r>
            <a:r>
              <a:rPr lang="el-GR" sz="3200" b="1" dirty="0" smtClean="0">
                <a:solidFill>
                  <a:srgbClr val="002060"/>
                </a:solidFill>
              </a:rPr>
              <a:t>)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l-GR" sz="3200" b="1" dirty="0" smtClean="0">
                <a:solidFill>
                  <a:srgbClr val="002060"/>
                </a:solidFill>
              </a:rPr>
              <a:t>Σήματα Εγγύησης ή πιστοποίησης (</a:t>
            </a:r>
            <a:r>
              <a:rPr lang="el-GR" sz="3200" b="1" dirty="0" err="1" smtClean="0">
                <a:solidFill>
                  <a:srgbClr val="002060"/>
                </a:solidFill>
              </a:rPr>
              <a:t>αρ</a:t>
            </a:r>
            <a:r>
              <a:rPr lang="el-GR" sz="3200" b="1" dirty="0" smtClean="0">
                <a:solidFill>
                  <a:srgbClr val="002060"/>
                </a:solidFill>
              </a:rPr>
              <a:t>. 27, 28 Οδηγίας)</a:t>
            </a:r>
          </a:p>
          <a:p>
            <a:pPr marL="0" indent="0">
              <a:buNone/>
            </a:pPr>
            <a:endParaRPr lang="el-GR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l-GR" sz="3200" b="1" dirty="0" smtClean="0">
                <a:solidFill>
                  <a:srgbClr val="002060"/>
                </a:solidFill>
              </a:rPr>
              <a:t>Κατάθεση </a:t>
            </a:r>
            <a:r>
              <a:rPr lang="el-GR" sz="3200" b="1" dirty="0">
                <a:solidFill>
                  <a:srgbClr val="002060"/>
                </a:solidFill>
              </a:rPr>
              <a:t>σήματος από αντιπρόσωπο (κακή πίστη)</a:t>
            </a:r>
          </a:p>
          <a:p>
            <a:pPr marL="0" indent="0">
              <a:buNone/>
            </a:pPr>
            <a:endParaRPr lang="el-GR" sz="32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691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4168"/>
          </a:xfrm>
        </p:spPr>
        <p:txBody>
          <a:bodyPr/>
          <a:lstStyle/>
          <a:p>
            <a:pPr algn="ctr"/>
            <a:r>
              <a:rPr lang="el-GR" b="1" dirty="0" smtClean="0">
                <a:solidFill>
                  <a:srgbClr val="FF0000"/>
                </a:solidFill>
                <a:latin typeface="+mn-lt"/>
              </a:rPr>
              <a:t>ΚΑΠΟΙΕΣ ΔΙΑΤΑΞΕΙΣ ΤΗΣ ΟΔΗΓΙΑΣ</a:t>
            </a:r>
            <a:endParaRPr lang="el-G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08837" y="1320127"/>
            <a:ext cx="11560196" cy="5383454"/>
          </a:xfrm>
        </p:spPr>
        <p:txBody>
          <a:bodyPr>
            <a:normAutofit/>
          </a:bodyPr>
          <a:lstStyle/>
          <a:p>
            <a:pPr marL="266700" indent="-266700">
              <a:lnSpc>
                <a:spcPct val="150000"/>
              </a:lnSpc>
            </a:pPr>
            <a:r>
              <a:rPr lang="el-GR" sz="3200" b="1" dirty="0" err="1" smtClean="0">
                <a:solidFill>
                  <a:srgbClr val="002060"/>
                </a:solidFill>
              </a:rPr>
              <a:t>Αρ</a:t>
            </a:r>
            <a:r>
              <a:rPr lang="el-GR" sz="3200" b="1" dirty="0" smtClean="0">
                <a:solidFill>
                  <a:srgbClr val="002060"/>
                </a:solidFill>
              </a:rPr>
              <a:t>. 8:</a:t>
            </a:r>
            <a:r>
              <a:rPr lang="en-US" sz="3200" b="1" dirty="0" smtClean="0">
                <a:solidFill>
                  <a:srgbClr val="002060"/>
                </a:solidFill>
              </a:rPr>
              <a:t> “Intervening Rights” </a:t>
            </a:r>
            <a:r>
              <a:rPr lang="el-GR" sz="3200" b="1" dirty="0" smtClean="0">
                <a:solidFill>
                  <a:srgbClr val="002060"/>
                </a:solidFill>
              </a:rPr>
              <a:t>στην Έκπτωση / Ακυρότητα </a:t>
            </a:r>
            <a:r>
              <a:rPr lang="el-GR" sz="3200" b="1" dirty="0" smtClean="0">
                <a:solidFill>
                  <a:srgbClr val="FF0000"/>
                </a:solidFill>
              </a:rPr>
              <a:t>(νέα διάταξη)</a:t>
            </a:r>
          </a:p>
          <a:p>
            <a:pPr marL="266700" indent="-266700">
              <a:lnSpc>
                <a:spcPct val="150000"/>
              </a:lnSpc>
            </a:pPr>
            <a:r>
              <a:rPr lang="el-GR" sz="3200" b="1" dirty="0" err="1" smtClean="0">
                <a:solidFill>
                  <a:srgbClr val="002060"/>
                </a:solidFill>
              </a:rPr>
              <a:t>Αρ</a:t>
            </a:r>
            <a:r>
              <a:rPr lang="el-GR" sz="3200" b="1" dirty="0" smtClean="0">
                <a:solidFill>
                  <a:srgbClr val="002060"/>
                </a:solidFill>
              </a:rPr>
              <a:t>. 9: Απώλεια δικαιώματος λόγω ανοχής της χρήσης του άλλου</a:t>
            </a:r>
          </a:p>
          <a:p>
            <a:pPr marL="266700" indent="-266700">
              <a:lnSpc>
                <a:spcPct val="150000"/>
              </a:lnSpc>
            </a:pPr>
            <a:r>
              <a:rPr lang="el-GR" sz="3200" b="1" dirty="0" err="1" smtClean="0">
                <a:solidFill>
                  <a:srgbClr val="002060"/>
                </a:solidFill>
              </a:rPr>
              <a:t>Αρ</a:t>
            </a:r>
            <a:r>
              <a:rPr lang="el-GR" sz="3200" b="1" dirty="0" smtClean="0">
                <a:solidFill>
                  <a:srgbClr val="002060"/>
                </a:solidFill>
              </a:rPr>
              <a:t>. 17: Έλλειψη χρήσης στην αστική δίκη </a:t>
            </a:r>
            <a:r>
              <a:rPr lang="el-GR" sz="3200" b="1" dirty="0">
                <a:solidFill>
                  <a:srgbClr val="FF0000"/>
                </a:solidFill>
              </a:rPr>
              <a:t>(νέα διάταξη)</a:t>
            </a:r>
            <a:endParaRPr lang="el-GR" sz="3200" b="1" dirty="0" smtClean="0">
              <a:solidFill>
                <a:srgbClr val="002060"/>
              </a:solidFill>
            </a:endParaRPr>
          </a:p>
          <a:p>
            <a:pPr marL="266700" indent="-266700">
              <a:lnSpc>
                <a:spcPct val="150000"/>
              </a:lnSpc>
            </a:pPr>
            <a:r>
              <a:rPr lang="el-GR" sz="3200" b="1" dirty="0" err="1" smtClean="0">
                <a:solidFill>
                  <a:srgbClr val="002060"/>
                </a:solidFill>
              </a:rPr>
              <a:t>Αρ</a:t>
            </a:r>
            <a:r>
              <a:rPr lang="el-GR" sz="3200" b="1" dirty="0" smtClean="0">
                <a:solidFill>
                  <a:srgbClr val="002060"/>
                </a:solidFill>
              </a:rPr>
              <a:t>. 18: </a:t>
            </a:r>
            <a:r>
              <a:rPr lang="en-US" sz="3200" b="1" dirty="0" smtClean="0">
                <a:solidFill>
                  <a:srgbClr val="002060"/>
                </a:solidFill>
              </a:rPr>
              <a:t>“Intervening Rights”</a:t>
            </a:r>
            <a:r>
              <a:rPr lang="el-GR" sz="3200" b="1" dirty="0" smtClean="0">
                <a:solidFill>
                  <a:srgbClr val="002060"/>
                </a:solidFill>
              </a:rPr>
              <a:t> στην αστική δίκη </a:t>
            </a:r>
            <a:r>
              <a:rPr lang="el-GR" sz="3200" b="1" dirty="0">
                <a:solidFill>
                  <a:srgbClr val="FF0000"/>
                </a:solidFill>
              </a:rPr>
              <a:t>(νέα διάταξη)</a:t>
            </a:r>
            <a:endParaRPr lang="el-GR" sz="3200" b="1" dirty="0" smtClean="0">
              <a:solidFill>
                <a:srgbClr val="002060"/>
              </a:solidFill>
            </a:endParaRPr>
          </a:p>
          <a:p>
            <a:pPr marL="266700" indent="-266700">
              <a:lnSpc>
                <a:spcPct val="150000"/>
              </a:lnSpc>
            </a:pPr>
            <a:r>
              <a:rPr lang="el-GR" sz="3200" b="1" dirty="0" err="1" smtClean="0">
                <a:solidFill>
                  <a:srgbClr val="002060"/>
                </a:solidFill>
              </a:rPr>
              <a:t>Αρ</a:t>
            </a:r>
            <a:r>
              <a:rPr lang="el-GR" sz="3200" b="1" dirty="0" smtClean="0">
                <a:solidFill>
                  <a:srgbClr val="002060"/>
                </a:solidFill>
              </a:rPr>
              <a:t>. 46 παρ. 3: Έλλειψη χρήσης στην Έκπτωση / Ακυρότητα</a:t>
            </a:r>
            <a:endParaRPr lang="el-GR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86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121114"/>
            <a:ext cx="10515600" cy="672174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>
                <a:solidFill>
                  <a:srgbClr val="FF0000"/>
                </a:solidFill>
                <a:latin typeface="+mn-lt"/>
              </a:rPr>
              <a:t>ΤΟ ΙΣΧΥΟΝ ΣΥΣΤΗΜΑ</a:t>
            </a:r>
            <a:endParaRPr lang="el-G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90506" y="793289"/>
            <a:ext cx="11269526" cy="591634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l-GR" sz="3200" b="1" dirty="0" smtClean="0">
                <a:solidFill>
                  <a:srgbClr val="002060"/>
                </a:solidFill>
              </a:rPr>
              <a:t>Προέλεγχος για Απόλυτα Απαράδεκτα</a:t>
            </a:r>
          </a:p>
          <a:p>
            <a:pPr>
              <a:lnSpc>
                <a:spcPct val="150000"/>
              </a:lnSpc>
            </a:pPr>
            <a:r>
              <a:rPr lang="el-GR" sz="3200" b="1" dirty="0">
                <a:solidFill>
                  <a:srgbClr val="002060"/>
                </a:solidFill>
              </a:rPr>
              <a:t>Προέλεγχος </a:t>
            </a:r>
            <a:r>
              <a:rPr lang="el-GR" sz="3200" b="1" dirty="0" smtClean="0">
                <a:solidFill>
                  <a:srgbClr val="002060"/>
                </a:solidFill>
              </a:rPr>
              <a:t>για Σχετικά Απαράδεκτα</a:t>
            </a:r>
          </a:p>
          <a:p>
            <a:pPr>
              <a:lnSpc>
                <a:spcPct val="150000"/>
              </a:lnSpc>
            </a:pPr>
            <a:r>
              <a:rPr lang="el-GR" sz="3200" b="1" dirty="0" smtClean="0">
                <a:solidFill>
                  <a:srgbClr val="002060"/>
                </a:solidFill>
              </a:rPr>
              <a:t>Δημοσιότητα</a:t>
            </a:r>
          </a:p>
          <a:p>
            <a:pPr>
              <a:lnSpc>
                <a:spcPct val="150000"/>
              </a:lnSpc>
            </a:pPr>
            <a:r>
              <a:rPr lang="el-GR" sz="3200" b="1" dirty="0" smtClean="0">
                <a:solidFill>
                  <a:srgbClr val="002060"/>
                </a:solidFill>
              </a:rPr>
              <a:t>Ανακοπές Τρίτων για Απόλυτα Απαράδεκτα </a:t>
            </a:r>
            <a:r>
              <a:rPr lang="el-GR" sz="3200" b="1" dirty="0" smtClean="0">
                <a:solidFill>
                  <a:srgbClr val="00B050"/>
                </a:solidFill>
              </a:rPr>
              <a:t>(ΟΧΙ στο μέλλον)</a:t>
            </a:r>
          </a:p>
          <a:p>
            <a:pPr>
              <a:lnSpc>
                <a:spcPct val="150000"/>
              </a:lnSpc>
            </a:pPr>
            <a:r>
              <a:rPr lang="el-GR" sz="3200" b="1" dirty="0" smtClean="0">
                <a:solidFill>
                  <a:srgbClr val="002060"/>
                </a:solidFill>
              </a:rPr>
              <a:t>Ανακοπές Τρίτων για Σχετικά Απαράδεκτα</a:t>
            </a:r>
          </a:p>
          <a:p>
            <a:pPr>
              <a:lnSpc>
                <a:spcPct val="150000"/>
              </a:lnSpc>
            </a:pPr>
            <a:r>
              <a:rPr lang="el-GR" sz="3200" b="1" dirty="0" smtClean="0">
                <a:solidFill>
                  <a:srgbClr val="002060"/>
                </a:solidFill>
              </a:rPr>
              <a:t>Καταχώριση → (Αστική Ασυλία</a:t>
            </a:r>
            <a:r>
              <a:rPr lang="el-GR" sz="3100" b="1" dirty="0" smtClean="0">
                <a:solidFill>
                  <a:srgbClr val="002060"/>
                </a:solidFill>
              </a:rPr>
              <a:t> – </a:t>
            </a:r>
            <a:r>
              <a:rPr lang="el-GR" sz="3100" b="1" dirty="0" smtClean="0">
                <a:solidFill>
                  <a:srgbClr val="00B050"/>
                </a:solidFill>
              </a:rPr>
              <a:t>στο μέλλον περιορισμένα</a:t>
            </a:r>
            <a:r>
              <a:rPr lang="el-GR" sz="3200" b="1" dirty="0" smtClean="0">
                <a:solidFill>
                  <a:srgbClr val="00B050"/>
                </a:solidFill>
              </a:rPr>
              <a:t>)</a:t>
            </a:r>
            <a:r>
              <a:rPr lang="el-GR" sz="3200" b="1" dirty="0" smtClean="0">
                <a:solidFill>
                  <a:srgbClr val="002060"/>
                </a:solidFill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l-GR" sz="3200" b="1" dirty="0" smtClean="0">
                <a:solidFill>
                  <a:srgbClr val="002060"/>
                </a:solidFill>
              </a:rPr>
              <a:t>Αίτηση Έκπτωσης ή Ακυρότητας </a:t>
            </a:r>
            <a:r>
              <a:rPr lang="el-GR" sz="3000" b="1" dirty="0" smtClean="0">
                <a:solidFill>
                  <a:srgbClr val="00B050"/>
                </a:solidFill>
              </a:rPr>
              <a:t>(στο μέλλον με 5ετης προθεσμία)</a:t>
            </a:r>
          </a:p>
        </p:txBody>
      </p:sp>
    </p:spTree>
    <p:extLst>
      <p:ext uri="{BB962C8B-B14F-4D97-AF65-F5344CB8AC3E}">
        <p14:creationId xmlns:p14="http://schemas.microsoft.com/office/powerpoint/2010/main" val="2051481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5166"/>
          </a:xfrm>
        </p:spPr>
        <p:txBody>
          <a:bodyPr/>
          <a:lstStyle/>
          <a:p>
            <a:pPr algn="ctr"/>
            <a:r>
              <a:rPr lang="el-GR" b="1" dirty="0" smtClean="0">
                <a:solidFill>
                  <a:srgbClr val="FF0000"/>
                </a:solidFill>
                <a:latin typeface="+mn-lt"/>
              </a:rPr>
              <a:t>ΑΠΟΤΕΛΕΣΜΑΤΑ</a:t>
            </a:r>
            <a:endParaRPr lang="el-G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326183"/>
            <a:ext cx="10515600" cy="5189674"/>
          </a:xfrm>
        </p:spPr>
        <p:txBody>
          <a:bodyPr>
            <a:normAutofit/>
          </a:bodyPr>
          <a:lstStyle/>
          <a:p>
            <a:pPr algn="just"/>
            <a:r>
              <a:rPr lang="el-GR" sz="3200" b="1" dirty="0">
                <a:solidFill>
                  <a:srgbClr val="002060"/>
                </a:solidFill>
              </a:rPr>
              <a:t>ΤΑ ΑΣΤΙΚΑ ΔΙΚΑΣΤΗΡΙΑ ΔΕΝ ΕΞΕΤΑΖΟΥΝ ΠΑΡΕΜΠΙΠΤΟΝΤΩΣ ΤΟ ΚΥΡΟΣ ΤΟΥ ΣΗΜΑΤΟΣ ΚΑΙ ΔΕΝ ΑΚΥΡΩΝΟΥΝ </a:t>
            </a:r>
            <a:r>
              <a:rPr lang="el-GR" sz="3200" b="1" dirty="0" smtClean="0">
                <a:solidFill>
                  <a:srgbClr val="002060"/>
                </a:solidFill>
              </a:rPr>
              <a:t>ΣΗΜΑ</a:t>
            </a:r>
          </a:p>
          <a:p>
            <a:pPr algn="just"/>
            <a:endParaRPr lang="el-GR" sz="3200" b="1" dirty="0">
              <a:solidFill>
                <a:srgbClr val="002060"/>
              </a:solidFill>
            </a:endParaRPr>
          </a:p>
          <a:p>
            <a:pPr algn="just"/>
            <a:r>
              <a:rPr lang="el-GR" sz="3200" b="1" dirty="0" smtClean="0">
                <a:solidFill>
                  <a:srgbClr val="002060"/>
                </a:solidFill>
              </a:rPr>
              <a:t>ΣΤΗΝ ΑΣΤΙΚΗ ΔΙΚΗ: ΣΗΜΑ ΠΡΟΓΕΝΕΣΤΕΡΟ ΚΑΙ ΜΕΤΑΓΕΝΕΣΤΕΡΟ → </a:t>
            </a:r>
            <a:r>
              <a:rPr lang="el-GR" sz="3200" b="1" u="sng" dirty="0" smtClean="0">
                <a:solidFill>
                  <a:srgbClr val="002060"/>
                </a:solidFill>
              </a:rPr>
              <a:t>ΣΥΝΥΠΑΡΞΗ</a:t>
            </a:r>
            <a:r>
              <a:rPr lang="el-GR" sz="3200" b="1" dirty="0" smtClean="0">
                <a:solidFill>
                  <a:srgbClr val="002060"/>
                </a:solidFill>
              </a:rPr>
              <a:t> (ΤΟ ΠΡΟΓΕΝΕΣΤΕΡΟ ΣΗΜΑ ΔΕΝ ΜΠΟΡΕΙ ΝΑ ΑΠΑΓΟΡΕΥΣΕΙ ΤΗ ΧΡΗΣΗ ΤΟΥ ΜΕΤΑΓΕΝΕΣΤΡΕΡΟΥ) </a:t>
            </a:r>
            <a:r>
              <a:rPr lang="el-GR" sz="3200" b="1" dirty="0" smtClean="0">
                <a:solidFill>
                  <a:srgbClr val="00B050"/>
                </a:solidFill>
              </a:rPr>
              <a:t>[ΟΧΙ ΣΤΟ ΜΕΛΛΟΝ]</a:t>
            </a:r>
          </a:p>
          <a:p>
            <a:pPr algn="just"/>
            <a:endParaRPr lang="el-GR" sz="3200" b="1" dirty="0" smtClean="0">
              <a:solidFill>
                <a:srgbClr val="002060"/>
              </a:solidFill>
            </a:endParaRPr>
          </a:p>
          <a:p>
            <a:pPr algn="just"/>
            <a:r>
              <a:rPr lang="el-GR" sz="3200" b="1" dirty="0" smtClean="0">
                <a:solidFill>
                  <a:srgbClr val="002060"/>
                </a:solidFill>
              </a:rPr>
              <a:t>Η ΥΠΟΒΟΛΗ ΑΙΤΗΣΗΣ ΕΚΠΤΩΣΗΣ / ΑΚΥΡΟΤΗΤΑΣ ΔΕΝ ΟΔΗΓΕΙ ΣΕ ΑΝΑΣΤΟΛΗ ΤΗΣ ΑΣΤΙΚΗΣ ΔΙΚΗΣ</a:t>
            </a:r>
            <a:endParaRPr lang="el-GR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443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rgbClr val="FF0000"/>
                </a:solidFill>
                <a:latin typeface="+mn-lt"/>
              </a:rPr>
              <a:t>ΑΜΥΝΑ ΤΟΥ ΕΝΑΓΟΜΕΝΟΥ</a:t>
            </a:r>
            <a:endParaRPr lang="el-G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9673" y="1538130"/>
            <a:ext cx="11372470" cy="5189673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rgbClr val="002060"/>
                </a:solidFill>
              </a:rPr>
              <a:t>ΠΕΡΙΟΡΙΣΜΟΣ ΤΗΣ ΠΡΟΣΤΑΣΙΑΣ ΤΟΥ ΣΗΜΑΤΟΣ (</a:t>
            </a:r>
            <a:r>
              <a:rPr lang="el-GR" sz="3200" b="1" dirty="0" err="1" smtClean="0">
                <a:solidFill>
                  <a:srgbClr val="002060"/>
                </a:solidFill>
              </a:rPr>
              <a:t>αρ</a:t>
            </a:r>
            <a:r>
              <a:rPr lang="el-GR" sz="3200" b="1" dirty="0" smtClean="0">
                <a:solidFill>
                  <a:srgbClr val="002060"/>
                </a:solidFill>
              </a:rPr>
              <a:t>. 126)</a:t>
            </a:r>
          </a:p>
          <a:p>
            <a:endParaRPr lang="el-GR" sz="3200" b="1" dirty="0" smtClean="0">
              <a:solidFill>
                <a:srgbClr val="002060"/>
              </a:solidFill>
            </a:endParaRPr>
          </a:p>
          <a:p>
            <a:r>
              <a:rPr lang="el-GR" sz="3200" b="1" dirty="0" smtClean="0">
                <a:solidFill>
                  <a:srgbClr val="002060"/>
                </a:solidFill>
              </a:rPr>
              <a:t>ΑΠΩΛΕΙΑ ΔΙΚΑΙΩΜΑΤΟΣ ΛΟΓΩ ΑΝΟΧΗΣ ΤΗΣ ΧΡΗΣΗΣ (</a:t>
            </a:r>
            <a:r>
              <a:rPr lang="el-GR" sz="3200" b="1" dirty="0" err="1" smtClean="0">
                <a:solidFill>
                  <a:srgbClr val="002060"/>
                </a:solidFill>
              </a:rPr>
              <a:t>αρ</a:t>
            </a:r>
            <a:r>
              <a:rPr lang="el-GR" sz="3200" b="1" dirty="0" smtClean="0">
                <a:solidFill>
                  <a:srgbClr val="002060"/>
                </a:solidFill>
              </a:rPr>
              <a:t>. 127)</a:t>
            </a:r>
          </a:p>
          <a:p>
            <a:endParaRPr lang="el-GR" sz="3200" b="1" dirty="0">
              <a:solidFill>
                <a:srgbClr val="002060"/>
              </a:solidFill>
            </a:endParaRPr>
          </a:p>
          <a:p>
            <a:r>
              <a:rPr lang="el-GR" sz="3200" b="1" dirty="0" smtClean="0">
                <a:solidFill>
                  <a:srgbClr val="002060"/>
                </a:solidFill>
              </a:rPr>
              <a:t>ΝΑ ΕΧΕΙ ΔΙΚΟ ΤΟΥ ΚΑΤΑΧΩΡΗΜΕΝΟ ΣΗΜΑ (ΜΕΤΑΓΕΝΕΣΤΕΡΟ)</a:t>
            </a:r>
          </a:p>
          <a:p>
            <a:endParaRPr lang="el-GR" sz="3200" b="1" dirty="0">
              <a:solidFill>
                <a:srgbClr val="002060"/>
              </a:solidFill>
            </a:endParaRPr>
          </a:p>
          <a:p>
            <a:r>
              <a:rPr lang="el-GR" sz="3200" b="1" dirty="0" smtClean="0">
                <a:solidFill>
                  <a:srgbClr val="002060"/>
                </a:solidFill>
              </a:rPr>
              <a:t>ΝΑ ΕΧΕΙ ΔΙΚΟ ΤΟΥ ΠΡΟΓΕΝΕΣΤΕΡΟ ΔΙΚΑΙΩΜΑ</a:t>
            </a:r>
          </a:p>
          <a:p>
            <a:endParaRPr lang="el-GR" sz="3200" b="1" dirty="0">
              <a:solidFill>
                <a:srgbClr val="002060"/>
              </a:solidFill>
            </a:endParaRPr>
          </a:p>
          <a:p>
            <a:r>
              <a:rPr lang="el-GR" sz="3200" b="1" dirty="0" smtClean="0">
                <a:solidFill>
                  <a:srgbClr val="002060"/>
                </a:solidFill>
              </a:rPr>
              <a:t>ΠΑΡΑΓΡΑΦΗ</a:t>
            </a:r>
            <a:endParaRPr lang="el-GR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87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6557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>
                <a:solidFill>
                  <a:srgbClr val="FF0000"/>
                </a:solidFill>
                <a:latin typeface="+mn-lt"/>
              </a:rPr>
              <a:t>ΠΛΕΟΝΕΚΤΗΜΑΤΑ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l-GR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l-GR" b="1" dirty="0" smtClean="0">
                <a:solidFill>
                  <a:srgbClr val="FF0000"/>
                </a:solidFill>
                <a:latin typeface="+mn-lt"/>
              </a:rPr>
            </a:br>
            <a:r>
              <a:rPr lang="el-GR" b="1" dirty="0" smtClean="0">
                <a:solidFill>
                  <a:srgbClr val="FF0000"/>
                </a:solidFill>
                <a:latin typeface="+mn-lt"/>
              </a:rPr>
              <a:t>ΤΟΥ ΙΣΧΥΟΝΤΟΣ ΣΥΣΤΗΜΑΤΟΣ</a:t>
            </a:r>
            <a:endParaRPr lang="el-G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453351"/>
            <a:ext cx="10515600" cy="47236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3500" b="1" dirty="0" smtClean="0">
                <a:solidFill>
                  <a:srgbClr val="002060"/>
                </a:solidFill>
              </a:rPr>
              <a:t>ΑΣΦΑΛΕΙΑ ΔΙΚΑΙΟΥ</a:t>
            </a:r>
          </a:p>
          <a:p>
            <a:pPr>
              <a:lnSpc>
                <a:spcPct val="150000"/>
              </a:lnSpc>
            </a:pPr>
            <a:r>
              <a:rPr lang="el-GR" sz="3500" b="1" dirty="0" smtClean="0">
                <a:solidFill>
                  <a:srgbClr val="002060"/>
                </a:solidFill>
              </a:rPr>
              <a:t>ΠΡΟΛΗΠΤΙΚΗ ΠΡΟΣΤΑΣΙΑ για τα Σχετικά Απαράδεκτα</a:t>
            </a:r>
          </a:p>
          <a:p>
            <a:pPr>
              <a:lnSpc>
                <a:spcPct val="150000"/>
              </a:lnSpc>
            </a:pPr>
            <a:r>
              <a:rPr lang="el-GR" sz="3500" b="1" dirty="0" err="1" smtClean="0">
                <a:solidFill>
                  <a:srgbClr val="002060"/>
                </a:solidFill>
              </a:rPr>
              <a:t>Προβλεψιμότητα</a:t>
            </a:r>
            <a:endParaRPr lang="el-GR" sz="35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l-GR" sz="3500" b="1" dirty="0" smtClean="0">
                <a:solidFill>
                  <a:srgbClr val="002060"/>
                </a:solidFill>
              </a:rPr>
              <a:t>Εμπιστοσύνη</a:t>
            </a:r>
          </a:p>
          <a:p>
            <a:pPr>
              <a:lnSpc>
                <a:spcPct val="150000"/>
              </a:lnSpc>
            </a:pPr>
            <a:r>
              <a:rPr lang="el-GR" sz="3500" b="1" dirty="0" smtClean="0">
                <a:solidFill>
                  <a:srgbClr val="002060"/>
                </a:solidFill>
              </a:rPr>
              <a:t>Επένδυση σε διαφήμιση</a:t>
            </a:r>
            <a:endParaRPr lang="el-GR" sz="35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104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1613"/>
          </a:xfrm>
        </p:spPr>
        <p:txBody>
          <a:bodyPr>
            <a:normAutofit/>
          </a:bodyPr>
          <a:lstStyle/>
          <a:p>
            <a:pPr algn="ctr"/>
            <a:r>
              <a:rPr lang="el-GR" b="1" dirty="0" smtClean="0">
                <a:solidFill>
                  <a:srgbClr val="FF0000"/>
                </a:solidFill>
                <a:latin typeface="+mn-lt"/>
              </a:rPr>
              <a:t>ΜΕΙΟΝΕΚΤΗΜΑΤΑ</a:t>
            </a:r>
            <a:endParaRPr lang="el-G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4779" y="1386738"/>
            <a:ext cx="12050702" cy="5244176"/>
          </a:xfrm>
        </p:spPr>
        <p:txBody>
          <a:bodyPr>
            <a:normAutofit lnSpcReduction="10000"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Προέλεγχος = όχι πάντα αποτελεσματικός</a:t>
            </a:r>
          </a:p>
          <a:p>
            <a:r>
              <a:rPr lang="el-GR" sz="3600" b="1" dirty="0" smtClean="0">
                <a:solidFill>
                  <a:srgbClr val="002060"/>
                </a:solidFill>
              </a:rPr>
              <a:t>Δημοσιότητα = μη αποτελεσματική - φαινομενική</a:t>
            </a:r>
          </a:p>
          <a:p>
            <a:r>
              <a:rPr lang="el-GR" sz="3600" b="1" dirty="0" smtClean="0">
                <a:solidFill>
                  <a:srgbClr val="002060"/>
                </a:solidFill>
              </a:rPr>
              <a:t>Προληπτική προστασία (Ανακοπές) = μόνο φαινομενική</a:t>
            </a:r>
          </a:p>
          <a:p>
            <a:r>
              <a:rPr lang="el-GR" sz="3600" b="1" dirty="0" smtClean="0">
                <a:solidFill>
                  <a:srgbClr val="002060"/>
                </a:solidFill>
              </a:rPr>
              <a:t>Η κήρυξη της Ακυρότητας Σήματος είναι χρονοβόρα</a:t>
            </a:r>
          </a:p>
          <a:p>
            <a:r>
              <a:rPr lang="el-GR" sz="3600" b="1" dirty="0" smtClean="0">
                <a:solidFill>
                  <a:srgbClr val="002060"/>
                </a:solidFill>
              </a:rPr>
              <a:t>Δυσχέρεια απόκτησης σήματος ακόμα κι εκεί όπου δεν χρειάζεται (Σχετικά Απαράδεκτα: Εθνικό, Ευρωπαϊκό, Διεθνές Μητρώο)</a:t>
            </a:r>
          </a:p>
          <a:p>
            <a:r>
              <a:rPr lang="el-GR" sz="3600" b="1" dirty="0" smtClean="0">
                <a:solidFill>
                  <a:srgbClr val="002060"/>
                </a:solidFill>
              </a:rPr>
              <a:t>ΑΝΕΠΙΕΙΚΗ </a:t>
            </a:r>
            <a:r>
              <a:rPr lang="el-GR" sz="3600" b="1" dirty="0">
                <a:solidFill>
                  <a:srgbClr val="002060"/>
                </a:solidFill>
              </a:rPr>
              <a:t>ΑΠΟΤΕΛΕΣΜΑΤΑ </a:t>
            </a:r>
            <a:r>
              <a:rPr lang="el-GR" sz="3600" b="1" dirty="0" smtClean="0">
                <a:solidFill>
                  <a:srgbClr val="002060"/>
                </a:solidFill>
              </a:rPr>
              <a:t>– ΑΙΦΝΙΔΙΑΣΜΟΣ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r>
              <a:rPr lang="el-GR" sz="3600" b="1" dirty="0">
                <a:solidFill>
                  <a:srgbClr val="002060"/>
                </a:solidFill>
              </a:rPr>
              <a:t>Διαφέρει από τις περισσότερες χώρες της ΕΕ </a:t>
            </a:r>
            <a:endParaRPr lang="en-US" sz="3600" b="1" dirty="0">
              <a:solidFill>
                <a:srgbClr val="002060"/>
              </a:solidFill>
            </a:endParaRPr>
          </a:p>
          <a:p>
            <a:endParaRPr lang="el-GR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232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3890"/>
          </a:xfrm>
        </p:spPr>
        <p:txBody>
          <a:bodyPr/>
          <a:lstStyle/>
          <a:p>
            <a:pPr algn="ctr"/>
            <a:r>
              <a:rPr lang="el-GR" b="1" dirty="0" smtClean="0">
                <a:solidFill>
                  <a:srgbClr val="FF0000"/>
                </a:solidFill>
                <a:latin typeface="+mn-lt"/>
              </a:rPr>
              <a:t>ΤΟ ΣΥΣΤΗΜΑ ΤΟΥ ΕΥΡΩΠΑΪΚΟΥ ΣΗΜΑΤΟΣ</a:t>
            </a:r>
            <a:endParaRPr lang="el-G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1225" y="1199016"/>
            <a:ext cx="11451195" cy="5498510"/>
          </a:xfrm>
        </p:spPr>
        <p:txBody>
          <a:bodyPr>
            <a:normAutofit/>
          </a:bodyPr>
          <a:lstStyle/>
          <a:p>
            <a:pPr algn="just"/>
            <a:r>
              <a:rPr lang="el-GR" sz="3600" b="1" dirty="0" smtClean="0">
                <a:solidFill>
                  <a:srgbClr val="002060"/>
                </a:solidFill>
              </a:rPr>
              <a:t>Προέλεγχος για Απόλυτα Απαράδεκτα</a:t>
            </a:r>
          </a:p>
          <a:p>
            <a:pPr algn="just"/>
            <a:r>
              <a:rPr lang="el-GR" sz="3600" b="1" dirty="0">
                <a:solidFill>
                  <a:srgbClr val="FF0000"/>
                </a:solidFill>
              </a:rPr>
              <a:t>Ο</a:t>
            </a:r>
            <a:r>
              <a:rPr lang="el-GR" sz="3600" b="1" dirty="0" smtClean="0">
                <a:solidFill>
                  <a:srgbClr val="FF0000"/>
                </a:solidFill>
              </a:rPr>
              <a:t>ΧΙ</a:t>
            </a:r>
            <a:r>
              <a:rPr lang="el-GR" sz="3600" b="1" dirty="0" smtClean="0">
                <a:solidFill>
                  <a:srgbClr val="002060"/>
                </a:solidFill>
              </a:rPr>
              <a:t> Προέλεγχος για Σχετικά Απαράδεκτα</a:t>
            </a:r>
            <a:r>
              <a:rPr lang="el-GR" sz="3600" b="1" dirty="0">
                <a:solidFill>
                  <a:srgbClr val="00B050"/>
                </a:solidFill>
              </a:rPr>
              <a:t> (ΝΑΙ στο Εθνικό Δίκαιο)</a:t>
            </a:r>
            <a:endParaRPr lang="el-GR" sz="3600" b="1" dirty="0" smtClean="0">
              <a:solidFill>
                <a:srgbClr val="002060"/>
              </a:solidFill>
            </a:endParaRPr>
          </a:p>
          <a:p>
            <a:pPr algn="just"/>
            <a:r>
              <a:rPr lang="el-GR" sz="3600" b="1" dirty="0" smtClean="0">
                <a:solidFill>
                  <a:srgbClr val="002060"/>
                </a:solidFill>
              </a:rPr>
              <a:t>Δημοσιότητα</a:t>
            </a:r>
            <a:endParaRPr lang="el-GR" sz="3600" b="1" dirty="0" smtClean="0">
              <a:solidFill>
                <a:srgbClr val="00B050"/>
              </a:solidFill>
            </a:endParaRPr>
          </a:p>
          <a:p>
            <a:pPr algn="just"/>
            <a:r>
              <a:rPr lang="el-GR" sz="3600" b="1" dirty="0" smtClean="0">
                <a:solidFill>
                  <a:srgbClr val="FF0000"/>
                </a:solidFill>
              </a:rPr>
              <a:t>Ανακοπή τρίτου μόνο για Σχετικά Απαράδεκτα (όχι για Απόλυτα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– </a:t>
            </a:r>
            <a:r>
              <a:rPr lang="el-GR" sz="3600" b="1" dirty="0" smtClean="0">
                <a:solidFill>
                  <a:srgbClr val="00B050"/>
                </a:solidFill>
              </a:rPr>
              <a:t>βλ. και </a:t>
            </a:r>
            <a:r>
              <a:rPr lang="el-GR" sz="3600" b="1" dirty="0" err="1" smtClean="0">
                <a:solidFill>
                  <a:srgbClr val="00B050"/>
                </a:solidFill>
              </a:rPr>
              <a:t>Αρ</a:t>
            </a:r>
            <a:r>
              <a:rPr lang="el-GR" sz="3600" b="1" dirty="0" smtClean="0">
                <a:solidFill>
                  <a:srgbClr val="00B050"/>
                </a:solidFill>
              </a:rPr>
              <a:t>. 43 Οδηγίας → ΝΕΟ: Εθνικό Δίκαιο</a:t>
            </a:r>
            <a:r>
              <a:rPr lang="el-GR" sz="3600" b="1" dirty="0" smtClean="0">
                <a:solidFill>
                  <a:srgbClr val="FF0000"/>
                </a:solidFill>
              </a:rPr>
              <a:t>)</a:t>
            </a:r>
          </a:p>
          <a:p>
            <a:pPr algn="just"/>
            <a:r>
              <a:rPr lang="el-GR" sz="3600" b="1" dirty="0" smtClean="0">
                <a:solidFill>
                  <a:srgbClr val="002060"/>
                </a:solidFill>
              </a:rPr>
              <a:t>Καταχώριση (χωρίς αστική ασυλία)</a:t>
            </a:r>
          </a:p>
          <a:p>
            <a:pPr algn="just"/>
            <a:r>
              <a:rPr lang="el-GR" sz="3600" b="1" dirty="0" smtClean="0">
                <a:solidFill>
                  <a:srgbClr val="002060"/>
                </a:solidFill>
              </a:rPr>
              <a:t>Το αστικό δικαστήριο εξετάζει παρεμπιπτόντως το κύρος του σήματος και μπορεί να διατάξει τη διαγραφή του </a:t>
            </a:r>
          </a:p>
          <a:p>
            <a:pPr algn="just"/>
            <a:endParaRPr lang="el-G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884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87560"/>
            <a:ext cx="10515600" cy="841734"/>
          </a:xfrm>
        </p:spPr>
        <p:txBody>
          <a:bodyPr/>
          <a:lstStyle/>
          <a:p>
            <a:pPr algn="ctr"/>
            <a:r>
              <a:rPr lang="el-GR" b="1" dirty="0">
                <a:solidFill>
                  <a:srgbClr val="FF0000"/>
                </a:solidFill>
                <a:latin typeface="+mn-lt"/>
              </a:rPr>
              <a:t>Τ</a:t>
            </a:r>
            <a:r>
              <a:rPr lang="el-GR" b="1" dirty="0" smtClean="0">
                <a:solidFill>
                  <a:srgbClr val="FF0000"/>
                </a:solidFill>
                <a:latin typeface="+mn-lt"/>
              </a:rPr>
              <a:t>Ο ΣΥΣΤΗΜΑ ΤΟΥ ΕΥΡΩΠΑΪΚΟΥ ΣΗΜΑΤΟΣ</a:t>
            </a:r>
            <a:endParaRPr lang="el-G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295906"/>
            <a:ext cx="10515600" cy="5353175"/>
          </a:xfrm>
        </p:spPr>
        <p:txBody>
          <a:bodyPr>
            <a:normAutofit/>
          </a:bodyPr>
          <a:lstStyle/>
          <a:p>
            <a:r>
              <a:rPr lang="el-GR" sz="3200" b="1" dirty="0">
                <a:solidFill>
                  <a:srgbClr val="002060"/>
                </a:solidFill>
              </a:rPr>
              <a:t>Αίτηση Έκπτωσης ή Ακυρότητας </a:t>
            </a:r>
            <a:r>
              <a:rPr lang="el-GR" sz="3200" b="1" dirty="0">
                <a:solidFill>
                  <a:srgbClr val="FF0000"/>
                </a:solidFill>
              </a:rPr>
              <a:t>(εντός 5ετίας από τη </a:t>
            </a:r>
            <a:r>
              <a:rPr lang="el-GR" sz="3200" b="1" dirty="0" smtClean="0">
                <a:solidFill>
                  <a:srgbClr val="FF0000"/>
                </a:solidFill>
              </a:rPr>
              <a:t>καταχώρηση και τη χρήση </a:t>
            </a:r>
            <a:r>
              <a:rPr lang="el-GR" sz="3200" b="1" dirty="0">
                <a:solidFill>
                  <a:srgbClr val="00B050"/>
                </a:solidFill>
              </a:rPr>
              <a:t>→ </a:t>
            </a:r>
            <a:r>
              <a:rPr lang="el-GR" sz="3200" b="1" dirty="0" smtClean="0">
                <a:solidFill>
                  <a:srgbClr val="00B050"/>
                </a:solidFill>
              </a:rPr>
              <a:t>ΝΕΟ: </a:t>
            </a:r>
            <a:r>
              <a:rPr lang="el-GR" sz="3200" b="1" dirty="0">
                <a:solidFill>
                  <a:srgbClr val="00B050"/>
                </a:solidFill>
              </a:rPr>
              <a:t>Εθνικό Δίκαιο</a:t>
            </a:r>
            <a:r>
              <a:rPr lang="el-GR" sz="3200" b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el-GR" sz="3200" b="1" dirty="0">
              <a:solidFill>
                <a:srgbClr val="FF0000"/>
              </a:solidFill>
            </a:endParaRPr>
          </a:p>
          <a:p>
            <a:r>
              <a:rPr lang="el-GR" sz="3200" b="1" dirty="0" smtClean="0">
                <a:solidFill>
                  <a:srgbClr val="002060"/>
                </a:solidFill>
              </a:rPr>
              <a:t>ΤΟ ΠΡΟΓΕΝΕΣΤΕΡΟ ΣΗΜΑ ΜΠΟΡΕΙ ΝΑ ΑΠΑΓΟΡΕΥΣΕΙ ΤΗ ΧΡΗΣΗ ΤΟΥ ΜΕΤΑΓΕΝΕΣΤΕΡΟΥ </a:t>
            </a:r>
            <a:r>
              <a:rPr lang="el-GR" sz="3200" b="1" dirty="0" smtClean="0">
                <a:solidFill>
                  <a:srgbClr val="00B050"/>
                </a:solidFill>
              </a:rPr>
              <a:t>(ΝΕΟ: Εθνικό Δίκαιο - </a:t>
            </a:r>
            <a:r>
              <a:rPr lang="el-GR" sz="3200" b="1" dirty="0" err="1">
                <a:solidFill>
                  <a:srgbClr val="00B050"/>
                </a:solidFill>
              </a:rPr>
              <a:t>Α</a:t>
            </a:r>
            <a:r>
              <a:rPr lang="el-GR" sz="3200" b="1" dirty="0" err="1" smtClean="0">
                <a:solidFill>
                  <a:srgbClr val="00B050"/>
                </a:solidFill>
              </a:rPr>
              <a:t>ρ</a:t>
            </a:r>
            <a:r>
              <a:rPr lang="el-GR" sz="3200" b="1" dirty="0" smtClean="0">
                <a:solidFill>
                  <a:srgbClr val="00B050"/>
                </a:solidFill>
              </a:rPr>
              <a:t>. 18 Οδηγίας και νομολογία ΔΕΕ)</a:t>
            </a:r>
          </a:p>
          <a:p>
            <a:endParaRPr lang="el-GR" sz="3200" b="1" dirty="0">
              <a:solidFill>
                <a:srgbClr val="002060"/>
              </a:solidFill>
            </a:endParaRPr>
          </a:p>
          <a:p>
            <a:r>
              <a:rPr lang="el-GR" sz="3200" b="1" dirty="0" smtClean="0">
                <a:solidFill>
                  <a:srgbClr val="002060"/>
                </a:solidFill>
              </a:rPr>
              <a:t>ΤΟ ΑΣΤΙΚΟ ΔΙΚΑΣΤΗΡΙΟ ΔΕΝ ΔΕΣΜΕΥΕΤΑΙ ΑΠΟ ΤΗΝ ΚΑΤΑΧΩΡΙΣΗ ΤΟΥ ΣΗΜΑΤΟΣ </a:t>
            </a:r>
          </a:p>
          <a:p>
            <a:endParaRPr lang="el-GR" sz="3200" b="1" dirty="0">
              <a:solidFill>
                <a:srgbClr val="002060"/>
              </a:solidFill>
            </a:endParaRPr>
          </a:p>
          <a:p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val="394785649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864</Words>
  <Application>Microsoft Office PowerPoint</Application>
  <PresentationFormat>Ευρεία οθόνη</PresentationFormat>
  <Paragraphs>130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Θέμα του Office</vt:lpstr>
      <vt:lpstr>Η ΝΕΑ ΟΔΗΓΙΑ 2015/2436 ΕΕ  ΓΙΑ ΤΑ ΕΜΠΟΡΙΚΑ ΣΗΜΑΤΑ  (αλλαγές στην αστική και διοικητική προστασία του σήματος) </vt:lpstr>
      <vt:lpstr>ΚΑΠΟΙΕΣ ΔΙΑΤΑΞΕΙΣ ΤΗΣ ΟΔΗΓΙΑΣ</vt:lpstr>
      <vt:lpstr>ΤΟ ΙΣΧΥΟΝ ΣΥΣΤΗΜΑ</vt:lpstr>
      <vt:lpstr>ΑΠΟΤΕΛΕΣΜΑΤΑ</vt:lpstr>
      <vt:lpstr>ΑΜΥΝΑ ΤΟΥ ΕΝΑΓΟΜΕΝΟΥ</vt:lpstr>
      <vt:lpstr>ΠΛΕΟΝΕΚΤΗΜΑΤΑ  ΤΟΥ ΙΣΧΥΟΝΤΟΣ ΣΥΣΤΗΜΑΤΟΣ</vt:lpstr>
      <vt:lpstr>ΜΕΙΟΝΕΚΤΗΜΑΤΑ</vt:lpstr>
      <vt:lpstr>ΤΟ ΣΥΣΤΗΜΑ ΤΟΥ ΕΥΡΩΠΑΪΚΟΥ ΣΗΜΑΤΟΣ</vt:lpstr>
      <vt:lpstr>ΤΟ ΣΥΣΤΗΜΑ ΤΟΥ ΕΥΡΩΠΑΪΚΟΥ ΣΗΜΑΤΟΣ</vt:lpstr>
      <vt:lpstr>ΑΜΥΝΑ ΤΟΥ ΕΝΑΓΟΜΕΝΟΥ</vt:lpstr>
      <vt:lpstr>ΠΛΕΟΝΕΚΤΗΜΑΤΑ  ΤΟΥ ΕΥΡΩΠΑΪΚΟΥ ΣΥΣΤΗΜΑΤΟΣ</vt:lpstr>
      <vt:lpstr>ΜΕΙΟΝΕΚΤΗΜΑΤΑ</vt:lpstr>
      <vt:lpstr>Παρουσίαση του PowerPoint</vt:lpstr>
      <vt:lpstr>ΥΠΟΧΩΡΗΣΗ ΤΗΣ ΧΡΟΝΙΚΗΣ ΠΡΟΤΕΡΑΙΟΤΗΤΑΣ “INTERVENING RIGHTS”</vt:lpstr>
      <vt:lpstr>ΝΕΕΣ ΔΙΑΤΑΞΕΙΣ ΤΗΣ ΟΔΗΓΙΑΣ</vt:lpstr>
      <vt:lpstr>ΣΧΕΣΗ ΕΥΡΩΠΑΪΚΟΥ &amp; ΕΘΝΙΚΟΥ ΣΗΜΑΤΟΣ</vt:lpstr>
      <vt:lpstr>ΣΥΜΠΕΡΑΣΜΑΤΑ : ΥΠΟΧΡΕΩΤΙΚΕΣ ΑΛΛΑΓΕΣ ΑΠΟ ΤΗΝ ΟΔΗΓΙΑ </vt:lpstr>
      <vt:lpstr>ΑΛΛΕΣ ΣΗΜΑΝΤΙΚΕΣ ΑΛΛΑΓΕΣ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CHRISTOS CHRISSANTHIS</dc:creator>
  <cp:lastModifiedBy>CHRISTOS CHRISSANTHIS</cp:lastModifiedBy>
  <cp:revision>45</cp:revision>
  <cp:lastPrinted>2018-05-23T16:13:20Z</cp:lastPrinted>
  <dcterms:created xsi:type="dcterms:W3CDTF">2018-05-16T20:37:46Z</dcterms:created>
  <dcterms:modified xsi:type="dcterms:W3CDTF">2018-05-23T22:06:54Z</dcterms:modified>
</cp:coreProperties>
</file>