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65" r:id="rId8"/>
    <p:sldId id="271" r:id="rId9"/>
    <p:sldId id="266" r:id="rId10"/>
    <p:sldId id="272" r:id="rId11"/>
    <p:sldId id="267" r:id="rId12"/>
    <p:sldId id="268" r:id="rId13"/>
    <p:sldId id="270" r:id="rId14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24" autoAdjust="0"/>
  </p:normalViewPr>
  <p:slideViewPr>
    <p:cSldViewPr>
      <p:cViewPr varScale="1">
        <p:scale>
          <a:sx n="122" d="100"/>
          <a:sy n="122" d="100"/>
        </p:scale>
        <p:origin x="1104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- Τίτλος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28" name="27 - Θέση ημερομηνίας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2A8C9B93-3BB8-405E-B9BD-D97ABED4CE31}" type="datetimeFigureOut">
              <a:rPr lang="el-GR" smtClean="0"/>
              <a:pPr/>
              <a:t>18/6/2018</a:t>
            </a:fld>
            <a:endParaRPr lang="el-GR"/>
          </a:p>
        </p:txBody>
      </p:sp>
      <p:sp>
        <p:nvSpPr>
          <p:cNvPr id="17" name="16 - Θέση υποσέλιδου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l-GR"/>
          </a:p>
        </p:txBody>
      </p:sp>
      <p:sp>
        <p:nvSpPr>
          <p:cNvPr id="10" name="9 - Ορθογώνιο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- Ορθογώνιο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- Ορθογώνιο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- Ορθογώνιο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- Ευθεία γραμμή σύνδεσης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- Ευθεία γραμμή σύνδεσης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19 - Ευθεία γραμμή σύνδεσης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- Ευθεία γραμμή σύνδεσης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- Ευθεία γραμμή σύνδεσης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21 - Ευθεία γραμμή σύνδεσης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26 - Ορθογώνιο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- Έλλειψη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- Έλλειψη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23 - Έλλειψη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- Έλλειψη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24 - Έλλειψη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28 - Θέση αριθμού διαφάνειας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60A2341F-A8B0-42A9-84B0-D2BB01D8AA8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C9B93-3BB8-405E-B9BD-D97ABED4CE31}" type="datetimeFigureOut">
              <a:rPr lang="el-GR" smtClean="0"/>
              <a:pPr/>
              <a:t>18/6/2018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2341F-A8B0-42A9-84B0-D2BB01D8AA8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C9B93-3BB8-405E-B9BD-D97ABED4CE31}" type="datetimeFigureOut">
              <a:rPr lang="el-GR" smtClean="0"/>
              <a:pPr/>
              <a:t>18/6/2018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2341F-A8B0-42A9-84B0-D2BB01D8AA8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8" name="7 - Θέση περιεχομένου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A8C9B93-3BB8-405E-B9BD-D97ABED4CE31}" type="datetimeFigureOut">
              <a:rPr lang="el-GR" smtClean="0"/>
              <a:pPr/>
              <a:t>18/6/2018</a:t>
            </a:fld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0A2341F-A8B0-42A9-84B0-D2BB01D8AA84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0" name="9 - Θέση υποσέλιδου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2A8C9B93-3BB8-405E-B9BD-D97ABED4CE31}" type="datetimeFigureOut">
              <a:rPr lang="el-GR" smtClean="0"/>
              <a:pPr/>
              <a:t>18/6/2018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l-GR"/>
          </a:p>
        </p:txBody>
      </p:sp>
      <p:sp>
        <p:nvSpPr>
          <p:cNvPr id="9" name="8 - Ορθογώνιο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- Ορθογώνιο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- Ορθογώνιο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- Ορθογώνιο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- Ευθεία γραμμή σύνδεσης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- Ευθεία γραμμή σύνδεσης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- Ευθεία γραμμή σύνδεσης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- Ευθεία γραμμή σύνδεσης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16 - Ευθεία γραμμή σύνδεσης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- Ορθογώνιο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18 - Έλλειψη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19 - Έλλειψη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- Έλλειψη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- Έλλειψη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- Έλλειψη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- Ευθεία γραμμή σύνδεσης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60A2341F-A8B0-42A9-84B0-D2BB01D8AA8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C9B93-3BB8-405E-B9BD-D97ABED4CE31}" type="datetimeFigureOut">
              <a:rPr lang="el-GR" smtClean="0"/>
              <a:pPr/>
              <a:t>18/6/2018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2341F-A8B0-42A9-84B0-D2BB01D8AA84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9" name="8 - Θέση περιεχομένου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1" name="10 - Θέση περιεχομένου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C9B93-3BB8-405E-B9BD-D97ABED4CE31}" type="datetimeFigureOut">
              <a:rPr lang="el-GR" smtClean="0"/>
              <a:pPr/>
              <a:t>18/6/2018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2341F-A8B0-42A9-84B0-D2BB01D8AA84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1" name="10 - Θέση περιεχομένου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3" name="12 - Θέση περιεχομένου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2" name="11 - Θέση κειμένου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14" name="13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6" name="5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A8C9B93-3BB8-405E-B9BD-D97ABED4CE31}" type="datetimeFigureOut">
              <a:rPr lang="el-GR" smtClean="0"/>
              <a:pPr/>
              <a:t>18/6/2018</a:t>
            </a:fld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0A2341F-A8B0-42A9-84B0-D2BB01D8AA84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C9B93-3BB8-405E-B9BD-D97ABED4CE31}" type="datetimeFigureOut">
              <a:rPr lang="el-GR" smtClean="0"/>
              <a:pPr/>
              <a:t>18/6/2018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2341F-A8B0-42A9-84B0-D2BB01D8AA8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Ευθεία γραμμή σύνδεσης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8" name="7 - Ευθεία γραμμή σύνδεσης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- Ευθεία γραμμή σύνδεσης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10 - Ευθεία γραμμή σύνδεσης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- Ορθογώνιο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- Ευθεία γραμμή σύνδεσης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- Έλλειψη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17 - Θέση περιεχομένου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1" name="20 - Θέση ημερομηνίας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A8C9B93-3BB8-405E-B9BD-D97ABED4CE31}" type="datetimeFigureOut">
              <a:rPr lang="el-GR" smtClean="0"/>
              <a:pPr/>
              <a:t>18/6/2018</a:t>
            </a:fld>
            <a:endParaRPr lang="el-GR"/>
          </a:p>
        </p:txBody>
      </p:sp>
      <p:sp>
        <p:nvSpPr>
          <p:cNvPr id="22" name="21 - Θέση αριθμού διαφάνειας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0A2341F-A8B0-42A9-84B0-D2BB01D8AA84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3" name="22 - Θέση υποσέλιδου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Ευθεία γραμμή σύνδεσης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12 - Έλλειψη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10" name="9 - Ευθεία γραμμή σύνδεσης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10 - Ορθογώνιο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- Ευθεία γραμμή σύνδεσης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18 - Ευθεία γραμμή σύνδεσης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19 - Ευθεία γραμμή σύνδεσης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1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A8C9B93-3BB8-405E-B9BD-D97ABED4CE31}" type="datetimeFigureOut">
              <a:rPr lang="el-GR" smtClean="0"/>
              <a:pPr/>
              <a:t>18/6/2018</a:t>
            </a:fld>
            <a:endParaRPr lang="el-GR"/>
          </a:p>
        </p:txBody>
      </p:sp>
      <p:sp>
        <p:nvSpPr>
          <p:cNvPr id="18" name="17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0A2341F-A8B0-42A9-84B0-D2BB01D8AA84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1" name="20 - Θέση υποσέλιδου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- Ευθεία γραμμή σύνδεσης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2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3" name="1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4" name="13 - Θέση ημερομηνίας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2A8C9B93-3BB8-405E-B9BD-D97ABED4CE31}" type="datetimeFigureOut">
              <a:rPr lang="el-GR" smtClean="0"/>
              <a:pPr/>
              <a:t>18/6/2018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l-GR"/>
          </a:p>
        </p:txBody>
      </p:sp>
      <p:sp>
        <p:nvSpPr>
          <p:cNvPr id="7" name="6 - Ευθεία γραμμή σύνδεσης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- Ευθεία γραμμή σύνδεσης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- Ορθογώνιο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- Ευθεία γραμμή σύνδεσης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- Έλλειψη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0A2341F-A8B0-42A9-84B0-D2BB01D8AA84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TextBox"/>
          <p:cNvSpPr txBox="1"/>
          <p:nvPr/>
        </p:nvSpPr>
        <p:spPr>
          <a:xfrm>
            <a:off x="1785918" y="1000108"/>
            <a:ext cx="6929486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3200" b="1" dirty="0">
                <a:latin typeface="Calibri" pitchFamily="34" charset="0"/>
              </a:rPr>
              <a:t>Λύση της εταιρείας και κλείσιμο της επιχείρησης</a:t>
            </a:r>
            <a:endParaRPr lang="el-GR" sz="2800" dirty="0" smtClean="0">
              <a:latin typeface="Calibri" pitchFamily="34" charset="0"/>
            </a:endParaRPr>
          </a:p>
          <a:p>
            <a:pPr algn="ctr"/>
            <a:endParaRPr lang="el-GR" sz="2800" dirty="0">
              <a:latin typeface="Calibri" pitchFamily="34" charset="0"/>
            </a:endParaRPr>
          </a:p>
          <a:p>
            <a:pPr algn="ctr"/>
            <a:r>
              <a:rPr lang="el-GR" sz="2800" dirty="0" smtClean="0">
                <a:latin typeface="Calibri" pitchFamily="34" charset="0"/>
              </a:rPr>
              <a:t>Ιάκωβος Ε. Βενιέρης</a:t>
            </a:r>
          </a:p>
          <a:p>
            <a:pPr algn="ctr"/>
            <a:r>
              <a:rPr lang="el-GR" sz="2800" dirty="0" err="1" smtClean="0">
                <a:latin typeface="Calibri" pitchFamily="34" charset="0"/>
              </a:rPr>
              <a:t>Επικ</a:t>
            </a:r>
            <a:r>
              <a:rPr lang="el-GR" sz="2800" dirty="0" smtClean="0">
                <a:latin typeface="Calibri" pitchFamily="34" charset="0"/>
              </a:rPr>
              <a:t>. Καθηγητής </a:t>
            </a:r>
          </a:p>
          <a:p>
            <a:pPr algn="ctr"/>
            <a:r>
              <a:rPr lang="el-GR" sz="2800" dirty="0" smtClean="0">
                <a:latin typeface="Calibri" pitchFamily="34" charset="0"/>
              </a:rPr>
              <a:t>Νομικής Αθηνών</a:t>
            </a:r>
          </a:p>
          <a:p>
            <a:pPr algn="ctr"/>
            <a:endParaRPr lang="el-GR" sz="2800" dirty="0" smtClean="0">
              <a:latin typeface="Calibri" pitchFamily="34" charset="0"/>
            </a:endParaRPr>
          </a:p>
          <a:p>
            <a:pPr algn="ctr"/>
            <a:endParaRPr lang="el-GR" sz="2800" dirty="0">
              <a:latin typeface="Calibri" pitchFamily="34" charset="0"/>
            </a:endParaRPr>
          </a:p>
          <a:p>
            <a:pPr algn="ctr"/>
            <a:r>
              <a:rPr lang="el-GR" sz="2800" dirty="0" smtClean="0">
                <a:latin typeface="Calibri" pitchFamily="34" charset="0"/>
              </a:rPr>
              <a:t>18-6-2018</a:t>
            </a:r>
          </a:p>
          <a:p>
            <a:pPr algn="ctr"/>
            <a:r>
              <a:rPr lang="el-GR" sz="2800" dirty="0" smtClean="0">
                <a:latin typeface="Calibri" pitchFamily="34" charset="0"/>
              </a:rPr>
              <a:t>ΔΣΑ </a:t>
            </a:r>
          </a:p>
          <a:p>
            <a:pPr algn="ctr"/>
            <a:r>
              <a:rPr lang="el-GR" sz="2800" dirty="0" smtClean="0">
                <a:latin typeface="Calibri" pitchFamily="34" charset="0"/>
              </a:rPr>
              <a:t>Σύνδεσμος Ελλήνων </a:t>
            </a:r>
            <a:r>
              <a:rPr lang="el-GR" sz="2800" dirty="0" err="1" smtClean="0">
                <a:latin typeface="Calibri" pitchFamily="34" charset="0"/>
              </a:rPr>
              <a:t>Εμπορικολόγων</a:t>
            </a:r>
            <a:endParaRPr lang="el-GR" sz="2800" dirty="0" smtClean="0">
              <a:latin typeface="Calibri" pitchFamily="34" charset="0"/>
            </a:endParaRPr>
          </a:p>
          <a:p>
            <a:pPr algn="ctr"/>
            <a:endParaRPr lang="el-G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/>
          <a:lstStyle/>
          <a:p>
            <a:r>
              <a:rPr lang="el-GR" dirty="0" smtClean="0"/>
              <a:t>Συνέχεια περί </a:t>
            </a:r>
            <a:r>
              <a:rPr lang="el-GR" dirty="0" err="1" smtClean="0"/>
              <a:t>αναβίωσησ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052736"/>
            <a:ext cx="7467600" cy="5421216"/>
          </a:xfrm>
        </p:spPr>
        <p:txBody>
          <a:bodyPr>
            <a:normAutofit lnSpcReduction="10000"/>
          </a:bodyPr>
          <a:lstStyle/>
          <a:p>
            <a:r>
              <a:rPr lang="el-GR" dirty="0"/>
              <a:t>Και αυτεπάγγελτη </a:t>
            </a:r>
            <a:r>
              <a:rPr lang="el-GR" dirty="0" smtClean="0"/>
              <a:t>αναβίωση λόγω </a:t>
            </a:r>
            <a:r>
              <a:rPr lang="el-GR" dirty="0" err="1" smtClean="0"/>
              <a:t>δικ.αποφάσεων</a:t>
            </a:r>
            <a:r>
              <a:rPr lang="el-GR" dirty="0" smtClean="0"/>
              <a:t> + </a:t>
            </a:r>
            <a:r>
              <a:rPr lang="el-GR" dirty="0"/>
              <a:t>εγγραφή </a:t>
            </a:r>
            <a:r>
              <a:rPr lang="el-GR" i="1" dirty="0"/>
              <a:t>ΓΕΜΗ 17/28-1-2015</a:t>
            </a:r>
            <a:endParaRPr lang="el-GR" dirty="0"/>
          </a:p>
          <a:p>
            <a:pPr lvl="0"/>
            <a:r>
              <a:rPr lang="el-GR" dirty="0" smtClean="0"/>
              <a:t>Όχι </a:t>
            </a:r>
            <a:r>
              <a:rPr lang="el-GR" dirty="0"/>
              <a:t>μονοπρόσωπης ΟΕ ή ΕΕ που λύθηκε λόγω μη εισόδου νέου εταίρου και αδυναμία εισόδου νέου εταίρου μετά το δίμηνο </a:t>
            </a:r>
            <a:r>
              <a:rPr lang="el-GR" i="1" dirty="0"/>
              <a:t>Αρ. </a:t>
            </a:r>
            <a:r>
              <a:rPr lang="el-GR" i="1" dirty="0" err="1"/>
              <a:t>πρωτ</a:t>
            </a:r>
            <a:r>
              <a:rPr lang="el-GR" i="1" dirty="0"/>
              <a:t>. 53106/15-5-2015 </a:t>
            </a:r>
            <a:r>
              <a:rPr lang="el-GR" i="1" dirty="0" err="1"/>
              <a:t>ΥπΟικ</a:t>
            </a:r>
            <a:r>
              <a:rPr lang="el-GR" i="1" dirty="0"/>
              <a:t> + ΓΕΜΗ 281/12-6-2015, 244/15-5-2015 </a:t>
            </a:r>
            <a:r>
              <a:rPr lang="en-US" b="1" i="1" dirty="0"/>
              <a:t>contra</a:t>
            </a:r>
            <a:r>
              <a:rPr lang="el-GR" i="1" u="sng" dirty="0"/>
              <a:t> </a:t>
            </a:r>
            <a:r>
              <a:rPr lang="el-GR" i="1" u="sng" dirty="0" err="1"/>
              <a:t>Εγκ</a:t>
            </a:r>
            <a:r>
              <a:rPr lang="el-GR" i="1" u="sng" dirty="0"/>
              <a:t>. 36397/31-3-2015 </a:t>
            </a:r>
            <a:r>
              <a:rPr lang="el-GR" i="1" u="sng" dirty="0" err="1"/>
              <a:t>ΥπΑΝ</a:t>
            </a:r>
            <a:endParaRPr lang="el-GR" dirty="0"/>
          </a:p>
          <a:p>
            <a:pPr lvl="0"/>
            <a:r>
              <a:rPr lang="el-GR" dirty="0"/>
              <a:t>Απαίτηση για την μονοπρόσωπη να συμφωνήσει και ο </a:t>
            </a:r>
            <a:r>
              <a:rPr lang="el-GR" dirty="0" err="1"/>
              <a:t>αποχωρών</a:t>
            </a:r>
            <a:r>
              <a:rPr lang="el-GR" dirty="0"/>
              <a:t> εταίρος στην είσοδο του νέου </a:t>
            </a:r>
            <a:r>
              <a:rPr lang="el-GR" i="1" dirty="0"/>
              <a:t>ΓΕΜΗ 259/18-11-2013</a:t>
            </a:r>
            <a:r>
              <a:rPr lang="el-GR" dirty="0"/>
              <a:t> (και αν έχει αποβιώσει;;)</a:t>
            </a:r>
          </a:p>
          <a:p>
            <a:pPr lvl="0"/>
            <a:r>
              <a:rPr lang="el-GR" dirty="0" smtClean="0"/>
              <a:t>Άρνηση </a:t>
            </a:r>
            <a:r>
              <a:rPr lang="el-GR" dirty="0"/>
              <a:t>αναβίωσης εταιρείας που λύθηκε προ του 2011 </a:t>
            </a:r>
            <a:r>
              <a:rPr lang="el-GR" i="1" dirty="0"/>
              <a:t>ΓΕΜΗ 68/31-3-2014</a:t>
            </a:r>
            <a:endParaRPr lang="el-GR" dirty="0"/>
          </a:p>
          <a:p>
            <a:pPr lvl="0"/>
            <a:r>
              <a:rPr lang="el-GR" dirty="0"/>
              <a:t>Άρνηση αναβίωσης και παραπομπή σε δικαστική λύση </a:t>
            </a:r>
            <a:r>
              <a:rPr lang="el-GR" i="1" dirty="0"/>
              <a:t>ΓΕΜΗ 280/3-6-2015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2118399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581772"/>
          </a:xfrm>
        </p:spPr>
        <p:txBody>
          <a:bodyPr>
            <a:normAutofit/>
          </a:bodyPr>
          <a:lstStyle/>
          <a:p>
            <a:r>
              <a:rPr lang="el-GR" sz="2400" b="1" dirty="0"/>
              <a:t>ΣΤ. ΑΡΝΗΣΗ ΕΓΓΡΑΦΗΣ ΠΡΑΞΕΩΝ από ΓΕΜΗ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357158" y="1357298"/>
            <a:ext cx="8329642" cy="4967302"/>
          </a:xfrm>
        </p:spPr>
        <p:txBody>
          <a:bodyPr>
            <a:normAutofit/>
          </a:bodyPr>
          <a:lstStyle/>
          <a:p>
            <a:pPr lvl="0"/>
            <a:r>
              <a:rPr lang="el-GR" dirty="0"/>
              <a:t>μ</a:t>
            </a:r>
            <a:r>
              <a:rPr lang="el-GR" dirty="0" smtClean="0"/>
              <a:t>ετά </a:t>
            </a:r>
            <a:r>
              <a:rPr lang="el-GR" dirty="0"/>
              <a:t>την διαγραφή ούτε διορθωτικής </a:t>
            </a:r>
            <a:r>
              <a:rPr lang="el-GR" dirty="0" smtClean="0"/>
              <a:t>πράξης</a:t>
            </a:r>
          </a:p>
          <a:p>
            <a:pPr marL="0" lvl="0" indent="0">
              <a:buNone/>
            </a:pPr>
            <a:r>
              <a:rPr lang="el-GR" dirty="0"/>
              <a:t>	</a:t>
            </a:r>
            <a:r>
              <a:rPr lang="el-GR" dirty="0" smtClean="0"/>
              <a:t>η </a:t>
            </a:r>
            <a:r>
              <a:rPr lang="el-GR" dirty="0"/>
              <a:t>εταιρεία πλέον δεν </a:t>
            </a:r>
            <a:r>
              <a:rPr lang="el-GR" i="1" dirty="0"/>
              <a:t>υπάρχει ΜΠρΡοδ 87/2016 + </a:t>
            </a:r>
            <a:r>
              <a:rPr lang="el-GR" i="1" dirty="0" smtClean="0"/>
              <a:t>	ΓΕΜΗ </a:t>
            </a:r>
            <a:r>
              <a:rPr lang="el-GR" i="1" dirty="0"/>
              <a:t>412/4-9-2015</a:t>
            </a:r>
          </a:p>
          <a:p>
            <a:pPr lvl="0"/>
            <a:r>
              <a:rPr lang="el-GR" dirty="0"/>
              <a:t>ό</a:t>
            </a:r>
            <a:r>
              <a:rPr lang="el-GR" dirty="0" smtClean="0"/>
              <a:t>χι εγγραφή απόφασης </a:t>
            </a:r>
            <a:r>
              <a:rPr lang="el-GR" dirty="0"/>
              <a:t>διαιτησίας περί λύσης, μόνο απόφαση δικαστική ή απόφαση εταίρων </a:t>
            </a:r>
            <a:r>
              <a:rPr lang="el-GR" i="1" dirty="0"/>
              <a:t>ΓΕΜΗ 483/25-11-2015</a:t>
            </a:r>
          </a:p>
          <a:p>
            <a:pPr lvl="0"/>
            <a:r>
              <a:rPr lang="el-GR" dirty="0"/>
              <a:t>ό</a:t>
            </a:r>
            <a:r>
              <a:rPr lang="el-GR" dirty="0" smtClean="0"/>
              <a:t>χι εγγραφή </a:t>
            </a:r>
            <a:r>
              <a:rPr lang="el-GR" dirty="0"/>
              <a:t>λύσης ή εκκαθάριση αν δει γίνει απογραφή πρώτα (</a:t>
            </a:r>
            <a:r>
              <a:rPr lang="el-GR" dirty="0" smtClean="0"/>
              <a:t>παρά </a:t>
            </a:r>
            <a:r>
              <a:rPr lang="el-GR" dirty="0"/>
              <a:t>το άρ. 11 Ν. 3419/2005) </a:t>
            </a:r>
            <a:r>
              <a:rPr lang="el-GR" i="1" dirty="0"/>
              <a:t>ΓΕΜΗ 439/16-9-2015 </a:t>
            </a:r>
            <a:r>
              <a:rPr lang="el-GR" b="1" i="1" dirty="0"/>
              <a:t>ΟΜΩΣ: ΠΟΛ 1163/2016 </a:t>
            </a:r>
          </a:p>
          <a:p>
            <a:pPr lvl="0"/>
            <a:r>
              <a:rPr lang="el-GR" dirty="0" smtClean="0"/>
              <a:t>Δεκτή </a:t>
            </a:r>
            <a:r>
              <a:rPr lang="el-GR" dirty="0"/>
              <a:t>προσκόμιση εγγράφων απογραφής + εγγραφή αγωγής λύσης ή απόφασης λύσης </a:t>
            </a:r>
            <a:r>
              <a:rPr lang="el-GR" u="sng" dirty="0"/>
              <a:t>από τρίτο </a:t>
            </a:r>
            <a:r>
              <a:rPr lang="el-GR" i="1" dirty="0"/>
              <a:t>ΓΕΜΗ 536/19-11-2015</a:t>
            </a:r>
          </a:p>
          <a:p>
            <a:endParaRPr lang="el-GR" dirty="0">
              <a:latin typeface="+mj-lt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928662" y="332656"/>
            <a:ext cx="7872410" cy="576064"/>
          </a:xfrm>
        </p:spPr>
        <p:txBody>
          <a:bodyPr>
            <a:noAutofit/>
          </a:bodyPr>
          <a:lstStyle/>
          <a:p>
            <a:pPr algn="ctr"/>
            <a:r>
              <a:rPr lang="el-GR" b="1" dirty="0" smtClean="0"/>
              <a:t>Συνέχεια…</a:t>
            </a:r>
            <a:endParaRPr lang="el-GR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395536" y="1124744"/>
            <a:ext cx="8286808" cy="5616624"/>
          </a:xfrm>
        </p:spPr>
        <p:txBody>
          <a:bodyPr>
            <a:normAutofit/>
          </a:bodyPr>
          <a:lstStyle/>
          <a:p>
            <a:pPr lvl="0"/>
            <a:r>
              <a:rPr lang="el-GR" dirty="0" smtClean="0"/>
              <a:t>όχι εγγραφή </a:t>
            </a:r>
            <a:r>
              <a:rPr lang="el-GR" dirty="0"/>
              <a:t>λύσης αδημοσίευτης ΟΕ </a:t>
            </a:r>
            <a:r>
              <a:rPr lang="el-GR" i="1" dirty="0"/>
              <a:t>ΓΕΜΗ 222/8-5-2015 (αντί να δεχθεί απογραφή της ΟΕ ως δημοσιευμένης και έπειτα εγγραφή λύσης</a:t>
            </a:r>
            <a:r>
              <a:rPr lang="el-GR" i="1" dirty="0" smtClean="0"/>
              <a:t>) πλέον ΠΟΛ 1163/2013</a:t>
            </a:r>
            <a:endParaRPr lang="el-GR" i="1" dirty="0"/>
          </a:p>
          <a:p>
            <a:pPr lvl="0"/>
            <a:r>
              <a:rPr lang="el-GR" dirty="0"/>
              <a:t>ομοίως άρνηση για ΕΠΕ που δεν έχει εγγραφή ούτε έχει ΑΦΜ (όμως δέχεται πρώτα απογραφή και έπειτα εγγραφή λύσης </a:t>
            </a:r>
            <a:r>
              <a:rPr lang="el-GR" i="1" dirty="0"/>
              <a:t>ΓΕΜΗ 184/21-4-2015, 48/15-2-2015</a:t>
            </a:r>
            <a:r>
              <a:rPr lang="el-GR" dirty="0"/>
              <a:t>) </a:t>
            </a:r>
          </a:p>
          <a:p>
            <a:r>
              <a:rPr lang="el-GR" dirty="0" smtClean="0"/>
              <a:t>όχι εγγραφή </a:t>
            </a:r>
            <a:r>
              <a:rPr lang="el-GR" dirty="0"/>
              <a:t>λύσης λόγω καταγγελίας με έλεγχο ουσίας! (δεν πληρούνται προϋποθέσεις καταστατικού) </a:t>
            </a:r>
            <a:r>
              <a:rPr lang="el-GR" i="1" dirty="0"/>
              <a:t>ΓΕΜΗ 252/13-5-2015</a:t>
            </a:r>
          </a:p>
          <a:p>
            <a:r>
              <a:rPr lang="el-GR" dirty="0" smtClean="0"/>
              <a:t>όχι εγγραφή </a:t>
            </a:r>
            <a:r>
              <a:rPr lang="el-GR" dirty="0"/>
              <a:t>λύσης λόγω καταγγελίας με (τυπικό;) έλεγχο περί μη ύπαρξης σχετικού λόγου στο καταστατικό </a:t>
            </a:r>
            <a:r>
              <a:rPr lang="el-GR" i="1" dirty="0"/>
              <a:t>ΓΕΜΗ 4/12-6-2016 </a:t>
            </a:r>
            <a:r>
              <a:rPr lang="en-US" b="1" dirty="0" smtClean="0"/>
              <a:t>contra</a:t>
            </a:r>
            <a:r>
              <a:rPr lang="en-US" dirty="0" smtClean="0"/>
              <a:t> </a:t>
            </a:r>
            <a:r>
              <a:rPr lang="el-GR" dirty="0" smtClean="0"/>
              <a:t>όχι </a:t>
            </a:r>
            <a:r>
              <a:rPr lang="el-GR" dirty="0"/>
              <a:t>έλεγχο </a:t>
            </a:r>
            <a:r>
              <a:rPr lang="el-GR" dirty="0" smtClean="0"/>
              <a:t>αν </a:t>
            </a:r>
            <a:r>
              <a:rPr lang="el-GR" dirty="0"/>
              <a:t>είναι ουσιώδης ο λόγος </a:t>
            </a:r>
            <a:r>
              <a:rPr lang="el-GR" i="1" dirty="0"/>
              <a:t>Κ2-4886/3-11-2014 </a:t>
            </a:r>
            <a:r>
              <a:rPr lang="el-GR" i="1" dirty="0" err="1" smtClean="0"/>
              <a:t>ΥπΑν</a:t>
            </a:r>
            <a:endParaRPr lang="el-GR" i="1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000100" y="188640"/>
            <a:ext cx="7686700" cy="1656184"/>
          </a:xfrm>
        </p:spPr>
        <p:txBody>
          <a:bodyPr>
            <a:noAutofit/>
          </a:bodyPr>
          <a:lstStyle/>
          <a:p>
            <a:pPr algn="ctr"/>
            <a:r>
              <a:rPr lang="el-GR" b="1" dirty="0" smtClean="0"/>
              <a:t>Συνέχεια…</a:t>
            </a:r>
            <a:r>
              <a:rPr lang="el-GR" sz="4000" b="1" dirty="0"/>
              <a:t/>
            </a:r>
            <a:br>
              <a:rPr lang="el-GR" sz="4000" b="1" dirty="0"/>
            </a:br>
            <a:endParaRPr lang="el-GR" sz="40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357158" y="1340768"/>
            <a:ext cx="8358246" cy="4824536"/>
          </a:xfrm>
        </p:spPr>
        <p:txBody>
          <a:bodyPr>
            <a:normAutofit/>
          </a:bodyPr>
          <a:lstStyle/>
          <a:p>
            <a:r>
              <a:rPr lang="el-GR" dirty="0"/>
              <a:t>ό</a:t>
            </a:r>
            <a:r>
              <a:rPr lang="el-GR" dirty="0" smtClean="0"/>
              <a:t>χι εγγραφή </a:t>
            </a:r>
            <a:r>
              <a:rPr lang="el-GR" dirty="0"/>
              <a:t>λύσης λόγω μη πληρωμής τελών </a:t>
            </a:r>
            <a:r>
              <a:rPr lang="el-GR" i="1" dirty="0"/>
              <a:t>ΓΕΜΗ 253/13-5-20115 αντίθετη </a:t>
            </a:r>
            <a:r>
              <a:rPr lang="el-GR" i="1" dirty="0" err="1"/>
              <a:t>ΓνΝΣΚ</a:t>
            </a:r>
            <a:r>
              <a:rPr lang="el-GR" i="1" dirty="0"/>
              <a:t> 141/2014</a:t>
            </a:r>
          </a:p>
          <a:p>
            <a:r>
              <a:rPr lang="el-GR" dirty="0" smtClean="0"/>
              <a:t>όχι </a:t>
            </a:r>
            <a:r>
              <a:rPr lang="el-GR" dirty="0" err="1" smtClean="0"/>
              <a:t>εγγρ</a:t>
            </a:r>
            <a:r>
              <a:rPr lang="el-GR" dirty="0" smtClean="0"/>
              <a:t>. εταιρικής απόφασης περί αντικατάστασης </a:t>
            </a:r>
            <a:r>
              <a:rPr lang="el-GR" dirty="0"/>
              <a:t>με </a:t>
            </a:r>
            <a:r>
              <a:rPr lang="el-GR" dirty="0" smtClean="0"/>
              <a:t>των </a:t>
            </a:r>
            <a:r>
              <a:rPr lang="el-GR" dirty="0"/>
              <a:t>δικαστικώς ορισθέντων εκκαθαριστών </a:t>
            </a:r>
            <a:r>
              <a:rPr lang="el-GR" i="1" dirty="0"/>
              <a:t>ΓΕΜΗ 11/12-1-2016 </a:t>
            </a:r>
            <a:r>
              <a:rPr lang="el-GR" dirty="0"/>
              <a:t>[</a:t>
            </a:r>
            <a:r>
              <a:rPr lang="el-GR" u="sng" dirty="0"/>
              <a:t>λάθος</a:t>
            </a:r>
            <a:r>
              <a:rPr lang="el-GR" dirty="0"/>
              <a:t> καθώς α) δεν ελέγχει ουσία το ΓΕΜΗ και β) υπέρτατο όργανο η συνέλευση εταίρων </a:t>
            </a:r>
            <a:r>
              <a:rPr lang="el-GR" i="1" dirty="0"/>
              <a:t>ΑΠ 1642/1995 ΕΕμπΔ 1996,323· ΕφΠειρ 1068/2007 ΔΕΕ 2008,721</a:t>
            </a:r>
            <a:r>
              <a:rPr lang="el-GR" dirty="0"/>
              <a:t>]</a:t>
            </a:r>
          </a:p>
          <a:p>
            <a:r>
              <a:rPr lang="el-GR" dirty="0"/>
              <a:t>ό</a:t>
            </a:r>
            <a:r>
              <a:rPr lang="el-GR" dirty="0" smtClean="0"/>
              <a:t>χι </a:t>
            </a:r>
            <a:r>
              <a:rPr lang="el-GR" dirty="0" smtClean="0"/>
              <a:t>διαγραφή </a:t>
            </a:r>
            <a:r>
              <a:rPr lang="el-GR" dirty="0"/>
              <a:t>ελεύθερου επαγγελματία με το επιχείρημα ότι δεν είναι έμπορος </a:t>
            </a:r>
            <a:r>
              <a:rPr lang="el-GR" i="1" dirty="0"/>
              <a:t>ΓΕΜΗ 530/12-1-2015 </a:t>
            </a:r>
            <a:r>
              <a:rPr lang="el-GR" dirty="0"/>
              <a:t>(τότε γιατί τον ενέγραψαν εξαρχής;;)</a:t>
            </a:r>
          </a:p>
          <a:p>
            <a:endParaRPr lang="el-GR" sz="2000" dirty="0"/>
          </a:p>
          <a:p>
            <a:endParaRPr lang="el-GR" dirty="0">
              <a:latin typeface="+mj-l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11560" y="361148"/>
            <a:ext cx="8229600" cy="924712"/>
          </a:xfrm>
        </p:spPr>
        <p:txBody>
          <a:bodyPr>
            <a:normAutofit/>
          </a:bodyPr>
          <a:lstStyle/>
          <a:p>
            <a:r>
              <a:rPr lang="el-GR" sz="2000" b="1" dirty="0" smtClean="0">
                <a:solidFill>
                  <a:schemeClr val="tx1"/>
                </a:solidFill>
              </a:rPr>
              <a:t>Α</a:t>
            </a:r>
            <a:r>
              <a:rPr lang="en-US" sz="2000" b="1" dirty="0" smtClean="0">
                <a:solidFill>
                  <a:schemeClr val="tx1"/>
                </a:solidFill>
              </a:rPr>
              <a:t>. A</a:t>
            </a:r>
            <a:r>
              <a:rPr lang="el-GR" sz="2000" b="1" dirty="0" smtClean="0">
                <a:solidFill>
                  <a:schemeClr val="tx1"/>
                </a:solidFill>
              </a:rPr>
              <a:t>ΝΤΙΜΕΤΩΠΙΣΗ </a:t>
            </a:r>
            <a:r>
              <a:rPr lang="el-GR" sz="2000" b="1" dirty="0">
                <a:solidFill>
                  <a:schemeClr val="tx1"/>
                </a:solidFill>
              </a:rPr>
              <a:t>ΕΠΙΧΕΙΡΗΣΕΩΝ ΖΟΜΠΙ – ΚΛΕΙΣΙΜΟ ΕΠΙΧΕΙΡΗΣΗΣ ΧΩΡΙΣ ΔΙΑΓΡΑΦΗ ΑΦΜ Ή ΑΠΟ ΓΕΜΗ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285720" y="1285860"/>
            <a:ext cx="8401080" cy="5038740"/>
          </a:xfrm>
        </p:spPr>
        <p:txBody>
          <a:bodyPr>
            <a:normAutofit/>
          </a:bodyPr>
          <a:lstStyle/>
          <a:p>
            <a:endParaRPr lang="en-US" sz="2200" i="1" dirty="0" smtClean="0"/>
          </a:p>
          <a:p>
            <a:pPr marL="0" indent="0">
              <a:buNone/>
            </a:pPr>
            <a:r>
              <a:rPr lang="el-GR" sz="2800" b="1" u="sng" dirty="0"/>
              <a:t>Αν παύση εργασιών μέχρι 23-11-2016</a:t>
            </a:r>
            <a:r>
              <a:rPr lang="el-GR" sz="2800" dirty="0"/>
              <a:t> = </a:t>
            </a:r>
            <a:r>
              <a:rPr lang="el-GR" sz="2800" b="1" dirty="0"/>
              <a:t>ΠΟΛ 1163/ΦΕΚ/Β/3779/23-11-2016</a:t>
            </a:r>
            <a:endParaRPr lang="el-GR" sz="2800" dirty="0"/>
          </a:p>
          <a:p>
            <a:pPr marL="457200" lvl="0" indent="-457200">
              <a:buFont typeface="+mj-lt"/>
              <a:buAutoNum type="arabicPeriod"/>
            </a:pPr>
            <a:r>
              <a:rPr lang="el-GR" sz="2800" u="sng" dirty="0"/>
              <a:t>Φυσικά ή νομικά πρόσωπα</a:t>
            </a:r>
            <a:endParaRPr lang="el-GR" sz="2800" dirty="0"/>
          </a:p>
          <a:p>
            <a:pPr marL="457200" lvl="0" indent="-457200">
              <a:buFont typeface="+mj-lt"/>
              <a:buAutoNum type="arabicPeriod"/>
            </a:pPr>
            <a:r>
              <a:rPr lang="el-GR" sz="2800" b="1" dirty="0"/>
              <a:t>Χωρίς αποθέματα, πάγια, χρηματικές απαιτήσεις ή υποχρεώσεις</a:t>
            </a:r>
            <a:endParaRPr lang="el-GR" sz="2800" dirty="0"/>
          </a:p>
          <a:p>
            <a:pPr marL="457200" lvl="0" indent="-457200">
              <a:buFont typeface="+mj-lt"/>
              <a:buAutoNum type="arabicPeriod"/>
            </a:pPr>
            <a:r>
              <a:rPr lang="el-GR" sz="2800" dirty="0"/>
              <a:t>Αίτηση στην αρμόδια ΔΟΥ περί διακοπής εργασιών εντός 30 ημερών</a:t>
            </a:r>
          </a:p>
          <a:p>
            <a:pPr marL="457200" indent="-457200">
              <a:buFont typeface="+mj-lt"/>
              <a:buAutoNum type="arabicPeriod"/>
            </a:pPr>
            <a:r>
              <a:rPr lang="el-GR" sz="2800" dirty="0"/>
              <a:t>+ υπεύθυνη δήλωση περί ανυπαρξίας </a:t>
            </a:r>
            <a:r>
              <a:rPr lang="el-GR" sz="2800" dirty="0" err="1"/>
              <a:t>εμπραγμ.δικαιωμάτων</a:t>
            </a:r>
            <a:endParaRPr lang="el-GR" sz="2800" dirty="0"/>
          </a:p>
          <a:p>
            <a:endParaRPr lang="el-G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81772"/>
          </a:xfrm>
        </p:spPr>
        <p:txBody>
          <a:bodyPr>
            <a:normAutofit/>
          </a:bodyPr>
          <a:lstStyle/>
          <a:p>
            <a:r>
              <a:rPr lang="el-GR" sz="2800" b="1" dirty="0">
                <a:solidFill>
                  <a:schemeClr val="tx1"/>
                </a:solidFill>
              </a:rPr>
              <a:t>β</a:t>
            </a:r>
            <a:r>
              <a:rPr lang="el-GR" sz="2800" b="1" dirty="0" smtClean="0">
                <a:solidFill>
                  <a:schemeClr val="tx1"/>
                </a:solidFill>
              </a:rPr>
              <a:t>. ΕΛΕΓΧΟΣ ΔΙΑΚΟΠΗΣ ΓΙΑ ΤΗΝ ΔΙΑΓΡΑΦΗ</a:t>
            </a:r>
            <a:endParaRPr lang="el-GR" sz="2800" b="1" dirty="0">
              <a:solidFill>
                <a:schemeClr val="tx1"/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357158" y="1285860"/>
            <a:ext cx="8329642" cy="5038740"/>
          </a:xfrm>
        </p:spPr>
        <p:txBody>
          <a:bodyPr>
            <a:normAutofit/>
          </a:bodyPr>
          <a:lstStyle/>
          <a:p>
            <a:pPr lvl="1"/>
            <a:endParaRPr lang="el-GR" dirty="0" smtClean="0"/>
          </a:p>
          <a:p>
            <a:r>
              <a:rPr lang="el-GR" dirty="0" smtClean="0"/>
              <a:t>Περί </a:t>
            </a:r>
            <a:r>
              <a:rPr lang="el-GR" dirty="0"/>
              <a:t>μη μεταβολής εταίρων, εκπροσώπων, σκοπού κ.α. (αλλιώς από μεταβολή και μετά η παύση εργασιών, ΠΟΛ 1019/2017)</a:t>
            </a:r>
            <a:endParaRPr lang="el-GR" sz="2000" dirty="0"/>
          </a:p>
          <a:p>
            <a:r>
              <a:rPr lang="el-GR" dirty="0" smtClean="0"/>
              <a:t> </a:t>
            </a:r>
            <a:r>
              <a:rPr lang="el-GR" dirty="0"/>
              <a:t>Π</a:t>
            </a:r>
            <a:r>
              <a:rPr lang="el-GR" dirty="0" smtClean="0"/>
              <a:t>ερί </a:t>
            </a:r>
            <a:r>
              <a:rPr lang="el-GR" dirty="0"/>
              <a:t>μη διενέργειας πράξεων (εκ </a:t>
            </a:r>
            <a:r>
              <a:rPr lang="el-GR" dirty="0" err="1"/>
              <a:t>παραστατ</a:t>
            </a:r>
            <a:r>
              <a:rPr lang="el-GR" dirty="0"/>
              <a:t>., </a:t>
            </a:r>
            <a:r>
              <a:rPr lang="el-GR" dirty="0" smtClean="0"/>
              <a:t>βιβλίων, ενδοκοινοτικών συναλλαγών, </a:t>
            </a:r>
            <a:r>
              <a:rPr lang="el-GR" dirty="0" err="1" smtClean="0"/>
              <a:t>καταστ</a:t>
            </a:r>
            <a:r>
              <a:rPr lang="el-GR" dirty="0" smtClean="0"/>
              <a:t>. </a:t>
            </a:r>
            <a:r>
              <a:rPr lang="el-GR" dirty="0" err="1"/>
              <a:t>π</a:t>
            </a:r>
            <a:r>
              <a:rPr lang="el-GR" dirty="0" err="1" smtClean="0"/>
              <a:t>ρομηθ+πελατών</a:t>
            </a:r>
            <a:r>
              <a:rPr lang="el-GR" dirty="0" smtClean="0"/>
              <a:t>)</a:t>
            </a:r>
            <a:endParaRPr lang="el-GR" sz="2000" dirty="0"/>
          </a:p>
          <a:p>
            <a:r>
              <a:rPr lang="el-GR" dirty="0" smtClean="0"/>
              <a:t> </a:t>
            </a:r>
            <a:r>
              <a:rPr lang="el-GR" dirty="0"/>
              <a:t>περί μη ύπαρξης ΕΝΦΙΑ</a:t>
            </a:r>
            <a:endParaRPr lang="el-GR" sz="2000" dirty="0"/>
          </a:p>
          <a:p>
            <a:pPr marL="457200" indent="-457200">
              <a:buFont typeface="+mj-lt"/>
              <a:buAutoNum type="arabicPeriod"/>
            </a:pPr>
            <a:r>
              <a:rPr lang="el-GR" dirty="0"/>
              <a:t>	</a:t>
            </a:r>
            <a:r>
              <a:rPr lang="el-GR" dirty="0" smtClean="0"/>
              <a:t>+ αδιάφορες </a:t>
            </a:r>
            <a:r>
              <a:rPr lang="el-GR" dirty="0"/>
              <a:t>οι μέχρι τότε μηδενικές φορολογικές δηλώσεις</a:t>
            </a:r>
            <a:endParaRPr lang="el-GR" sz="2000" dirty="0"/>
          </a:p>
          <a:p>
            <a:pPr marL="457200" indent="-457200">
              <a:buFont typeface="+mj-lt"/>
              <a:buAutoNum type="arabicPeriod"/>
            </a:pPr>
            <a:r>
              <a:rPr lang="el-GR" dirty="0"/>
              <a:t>	+ αδιάφορη η ύπαρξη χρεών στο Δημόσιο</a:t>
            </a:r>
            <a:endParaRPr lang="el-GR" sz="2000" dirty="0"/>
          </a:p>
          <a:p>
            <a:pPr marL="457200" indent="-457200">
              <a:buFont typeface="+mj-lt"/>
              <a:buAutoNum type="arabicPeriod"/>
            </a:pPr>
            <a:r>
              <a:rPr lang="el-GR" dirty="0"/>
              <a:t>	+ ΟΧΙ αυτοψία, «ό,τι δηλώσεις»</a:t>
            </a:r>
            <a:endParaRPr lang="el-GR" sz="2000" dirty="0"/>
          </a:p>
          <a:p>
            <a:pPr marL="457200" indent="-457200">
              <a:buFont typeface="+mj-lt"/>
              <a:buAutoNum type="arabicPeriod"/>
            </a:pPr>
            <a:r>
              <a:rPr lang="el-GR" dirty="0"/>
              <a:t>	+ ΟΧΙ </a:t>
            </a:r>
            <a:r>
              <a:rPr lang="el-GR" dirty="0" err="1"/>
              <a:t>αυτοαπογραφή</a:t>
            </a:r>
            <a:r>
              <a:rPr lang="el-GR" dirty="0"/>
              <a:t> στο ΓΕΜΗ</a:t>
            </a:r>
            <a:endParaRPr lang="el-GR" sz="2000" dirty="0"/>
          </a:p>
          <a:p>
            <a:pPr lvl="1"/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00034" y="404664"/>
            <a:ext cx="8229600" cy="1224136"/>
          </a:xfrm>
        </p:spPr>
        <p:txBody>
          <a:bodyPr>
            <a:normAutofit/>
          </a:bodyPr>
          <a:lstStyle/>
          <a:p>
            <a:pPr algn="ctr"/>
            <a:r>
              <a:rPr lang="el-GR" b="1" dirty="0" smtClean="0"/>
              <a:t>Γ. </a:t>
            </a:r>
            <a:r>
              <a:rPr lang="el-GR" b="1" dirty="0" err="1" smtClean="0"/>
              <a:t>Συνεπειεσ</a:t>
            </a:r>
            <a:r>
              <a:rPr lang="el-GR" b="1" dirty="0" smtClean="0"/>
              <a:t> </a:t>
            </a:r>
            <a:r>
              <a:rPr lang="el-GR" b="1" dirty="0" err="1" smtClean="0"/>
              <a:t>αιτησησ</a:t>
            </a:r>
            <a:r>
              <a:rPr lang="el-GR" b="1" dirty="0" smtClean="0"/>
              <a:t> με </a:t>
            </a:r>
            <a:r>
              <a:rPr lang="el-GR" b="1" dirty="0" err="1" smtClean="0"/>
              <a:t>πολ</a:t>
            </a:r>
            <a:r>
              <a:rPr lang="el-GR" b="1" dirty="0" smtClean="0"/>
              <a:t> 1163/2016 και </a:t>
            </a:r>
            <a:r>
              <a:rPr lang="el-GR" b="1" dirty="0" err="1" smtClean="0"/>
              <a:t>διαγραφη</a:t>
            </a:r>
            <a:r>
              <a:rPr lang="el-GR" b="1" dirty="0" smtClean="0"/>
              <a:t> από </a:t>
            </a:r>
            <a:r>
              <a:rPr lang="el-GR" b="1" dirty="0" err="1" smtClean="0"/>
              <a:t>γεμη</a:t>
            </a:r>
            <a:endParaRPr lang="el-GR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357158" y="1785926"/>
            <a:ext cx="8372476" cy="4357718"/>
          </a:xfrm>
        </p:spPr>
        <p:txBody>
          <a:bodyPr>
            <a:normAutofit/>
          </a:bodyPr>
          <a:lstStyle/>
          <a:p>
            <a:pPr lvl="0"/>
            <a:r>
              <a:rPr lang="el-GR" sz="2200" dirty="0"/>
              <a:t>Λήψη βεβαίωσης διακοπής </a:t>
            </a:r>
            <a:r>
              <a:rPr lang="el-GR" sz="2200" dirty="0" smtClean="0"/>
              <a:t>εργασιών</a:t>
            </a:r>
          </a:p>
          <a:p>
            <a:pPr lvl="0"/>
            <a:r>
              <a:rPr lang="el-GR" sz="2200" dirty="0" smtClean="0"/>
              <a:t>Αν μετά από 30 ημέρες από διακοπή απλώς πρόστιμο 100 €</a:t>
            </a:r>
            <a:endParaRPr lang="el-GR" sz="2200" dirty="0"/>
          </a:p>
          <a:p>
            <a:pPr lvl="0"/>
            <a:r>
              <a:rPr lang="el-GR" sz="2200" dirty="0"/>
              <a:t>Όχι ακύρωση θεωρημένων στοιχείων</a:t>
            </a:r>
          </a:p>
          <a:p>
            <a:pPr lvl="0"/>
            <a:r>
              <a:rPr lang="el-GR" sz="2200" dirty="0"/>
              <a:t>Χρόνος διακοπής εργασιών o </a:t>
            </a:r>
            <a:r>
              <a:rPr lang="el-GR" sz="2200" dirty="0" smtClean="0"/>
              <a:t>δηλωθείς</a:t>
            </a:r>
          </a:p>
          <a:p>
            <a:pPr marL="0" lvl="0" indent="0">
              <a:buNone/>
            </a:pPr>
            <a:r>
              <a:rPr lang="el-GR" sz="2200" dirty="0" smtClean="0"/>
              <a:t>	ΟΧΙ </a:t>
            </a:r>
            <a:r>
              <a:rPr lang="el-GR" sz="2200" dirty="0"/>
              <a:t>της διαγραφής από ΓΕΜΗ</a:t>
            </a:r>
          </a:p>
          <a:p>
            <a:pPr lvl="0"/>
            <a:r>
              <a:rPr lang="el-GR" sz="2200" dirty="0"/>
              <a:t>Προώθηση σε ΓΕΜΗ, αυτεπάγγελτη διαγραφή (</a:t>
            </a:r>
            <a:r>
              <a:rPr lang="el-GR" sz="2200" dirty="0" err="1"/>
              <a:t>άρ</a:t>
            </a:r>
            <a:r>
              <a:rPr lang="el-GR" sz="2200" dirty="0"/>
              <a:t>. 11§4 Ν. 3419/05)</a:t>
            </a:r>
          </a:p>
          <a:p>
            <a:pPr lvl="0"/>
            <a:r>
              <a:rPr lang="el-GR" sz="2200" dirty="0"/>
              <a:t>ΟΧΙ αίτηση σε ΓΕΜΗ = </a:t>
            </a:r>
            <a:r>
              <a:rPr lang="el-GR" sz="2200" dirty="0" err="1"/>
              <a:t>ΥπΑν</a:t>
            </a:r>
            <a:r>
              <a:rPr lang="el-GR" sz="2200" dirty="0"/>
              <a:t> </a:t>
            </a:r>
            <a:r>
              <a:rPr lang="el-GR" sz="2200" dirty="0" err="1"/>
              <a:t>Αρ</a:t>
            </a:r>
            <a:r>
              <a:rPr lang="el-GR" sz="2200" dirty="0"/>
              <a:t>. </a:t>
            </a:r>
            <a:r>
              <a:rPr lang="el-GR" sz="2200" dirty="0" err="1"/>
              <a:t>Πρωτ</a:t>
            </a:r>
            <a:r>
              <a:rPr lang="el-GR" sz="2200" dirty="0"/>
              <a:t>. 138857/23-12-2016</a:t>
            </a:r>
          </a:p>
          <a:p>
            <a:pPr lvl="0"/>
            <a:r>
              <a:rPr lang="el-GR" sz="2200" dirty="0"/>
              <a:t>ΟΧΙ διαδικασία αποφάσεων λύσης και διαδικασία εκκαθάρισης </a:t>
            </a:r>
          </a:p>
          <a:p>
            <a:pPr lvl="0"/>
            <a:r>
              <a:rPr lang="el-GR" sz="2200" dirty="0"/>
              <a:t>ΟΧΙ δυνατότητα διόρθωσης/τροποποίησης (ΠΟΛ 1019/2017)</a:t>
            </a:r>
          </a:p>
          <a:p>
            <a:pPr lvl="0"/>
            <a:endParaRPr lang="el-GR" sz="2200" dirty="0"/>
          </a:p>
          <a:p>
            <a:pPr algn="just"/>
            <a:endParaRPr lang="el-GR" sz="2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00034" y="404664"/>
            <a:ext cx="8229600" cy="820026"/>
          </a:xfrm>
        </p:spPr>
        <p:txBody>
          <a:bodyPr>
            <a:normAutofit/>
          </a:bodyPr>
          <a:lstStyle/>
          <a:p>
            <a:r>
              <a:rPr lang="el-GR" b="1" dirty="0" err="1" smtClean="0"/>
              <a:t>Αντιθέτωσ</a:t>
            </a:r>
            <a:r>
              <a:rPr lang="el-GR" b="1" dirty="0" smtClean="0"/>
              <a:t>…</a:t>
            </a:r>
            <a:endParaRPr lang="el-GR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428596" y="1571612"/>
            <a:ext cx="8258204" cy="4752988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l-GR" sz="3200" dirty="0" smtClean="0"/>
              <a:t>Αν </a:t>
            </a:r>
            <a:endParaRPr lang="el-GR" sz="3200" dirty="0"/>
          </a:p>
          <a:p>
            <a:pPr lvl="0"/>
            <a:r>
              <a:rPr lang="el-GR" sz="3200" dirty="0"/>
              <a:t>α) παύση εργασιών ΜΕΤΑ τις 23-11-2016 ή </a:t>
            </a:r>
          </a:p>
          <a:p>
            <a:pPr lvl="0"/>
            <a:r>
              <a:rPr lang="el-GR" sz="3200" dirty="0"/>
              <a:t>β) επιθυμία τήρησης διαδικασίας λύσης και εκκαθάρισης ή </a:t>
            </a:r>
          </a:p>
          <a:p>
            <a:pPr lvl="0"/>
            <a:r>
              <a:rPr lang="el-GR" sz="3200" dirty="0"/>
              <a:t>γ) ύπαρξη περιουσιακών στοιχείων</a:t>
            </a:r>
          </a:p>
          <a:p>
            <a:pPr lvl="0"/>
            <a:endParaRPr lang="el-GR" sz="2200" dirty="0"/>
          </a:p>
          <a:p>
            <a:pPr marL="0" lvl="0" indent="0">
              <a:buNone/>
            </a:pPr>
            <a:r>
              <a:rPr lang="el-GR" sz="2200" dirty="0"/>
              <a:t>Τότε </a:t>
            </a:r>
            <a:r>
              <a:rPr lang="el-GR" sz="2200" dirty="0" smtClean="0"/>
              <a:t>…</a:t>
            </a:r>
            <a:endParaRPr lang="el-GR" sz="2200" dirty="0"/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080120"/>
          </a:xfrm>
        </p:spPr>
        <p:txBody>
          <a:bodyPr>
            <a:noAutofit/>
          </a:bodyPr>
          <a:lstStyle/>
          <a:p>
            <a:pPr algn="ctr"/>
            <a:r>
              <a:rPr lang="el-GR" b="1" dirty="0" smtClean="0"/>
              <a:t>Δ. </a:t>
            </a:r>
            <a:r>
              <a:rPr lang="el-GR" b="1" dirty="0" err="1" smtClean="0"/>
              <a:t>Κανονικη</a:t>
            </a:r>
            <a:r>
              <a:rPr lang="el-GR" b="1" dirty="0" smtClean="0"/>
              <a:t> </a:t>
            </a:r>
            <a:r>
              <a:rPr lang="el-GR" b="1" dirty="0" err="1" smtClean="0"/>
              <a:t>διαδικασια</a:t>
            </a:r>
            <a:r>
              <a:rPr lang="el-GR" b="1" dirty="0" smtClean="0"/>
              <a:t> </a:t>
            </a:r>
            <a:r>
              <a:rPr lang="el-GR" b="1" dirty="0" err="1" smtClean="0"/>
              <a:t>λυσησ</a:t>
            </a:r>
            <a:r>
              <a:rPr lang="el-GR" b="1" dirty="0" smtClean="0"/>
              <a:t> και </a:t>
            </a:r>
            <a:r>
              <a:rPr lang="el-GR" b="1" dirty="0" err="1" smtClean="0"/>
              <a:t>εκκαθαρισησ</a:t>
            </a:r>
            <a:r>
              <a:rPr lang="el-GR" b="1" dirty="0" smtClean="0"/>
              <a:t> όπως την </a:t>
            </a:r>
            <a:r>
              <a:rPr lang="el-GR" b="1" dirty="0" err="1" smtClean="0"/>
              <a:t>ξεραμε</a:t>
            </a:r>
            <a:r>
              <a:rPr lang="el-GR" b="1" dirty="0"/>
              <a:t/>
            </a:r>
            <a:br>
              <a:rPr lang="el-GR" b="1" dirty="0"/>
            </a:br>
            <a:endParaRPr lang="el-GR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357158" y="1196752"/>
            <a:ext cx="8329642" cy="5400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l-GR" i="1" dirty="0"/>
              <a:t>ΓΕΜΗ 105/14-5-2013 + </a:t>
            </a:r>
            <a:r>
              <a:rPr lang="el-GR" i="1" dirty="0" err="1"/>
              <a:t>ΥπΑΝ</a:t>
            </a:r>
            <a:r>
              <a:rPr lang="el-GR" i="1" dirty="0"/>
              <a:t> Κ2-1493/2014 + ΠΟΛ 1006/2013</a:t>
            </a:r>
            <a:endParaRPr lang="el-GR" dirty="0" smtClean="0"/>
          </a:p>
          <a:p>
            <a:pPr>
              <a:buNone/>
            </a:pPr>
            <a:r>
              <a:rPr lang="el-GR" dirty="0" smtClean="0"/>
              <a:t>Α</a:t>
            </a:r>
            <a:r>
              <a:rPr lang="el-GR" dirty="0"/>
              <a:t>) </a:t>
            </a:r>
            <a:r>
              <a:rPr lang="el-GR" dirty="0" err="1"/>
              <a:t>αυτοαπογραφή</a:t>
            </a:r>
            <a:r>
              <a:rPr lang="el-GR" dirty="0"/>
              <a:t> αν δεν υπάρχει στο ΓΕΜΗ η εταιρεία</a:t>
            </a:r>
          </a:p>
          <a:p>
            <a:pPr>
              <a:buNone/>
            </a:pPr>
            <a:r>
              <a:rPr lang="el-GR" dirty="0"/>
              <a:t>Β) απόφαση λύσης ή λόγος λύσης</a:t>
            </a:r>
          </a:p>
          <a:p>
            <a:pPr>
              <a:buNone/>
            </a:pPr>
            <a:r>
              <a:rPr lang="el-GR" dirty="0" smtClean="0"/>
              <a:t>Γ) </a:t>
            </a:r>
            <a:r>
              <a:rPr lang="el-GR" dirty="0"/>
              <a:t>ισολογισμός εκκαθάρισης και περάτωσης</a:t>
            </a:r>
          </a:p>
          <a:p>
            <a:pPr>
              <a:buNone/>
            </a:pPr>
            <a:r>
              <a:rPr lang="el-GR" dirty="0" smtClean="0"/>
              <a:t>Δ) </a:t>
            </a:r>
            <a:r>
              <a:rPr lang="el-GR" dirty="0" smtClean="0"/>
              <a:t>ανακοίνωση </a:t>
            </a:r>
            <a:r>
              <a:rPr lang="el-GR" dirty="0" smtClean="0"/>
              <a:t>των παραπάνω στο </a:t>
            </a:r>
            <a:r>
              <a:rPr lang="el-GR" dirty="0"/>
              <a:t>ΓΕΜΗ </a:t>
            </a:r>
          </a:p>
          <a:p>
            <a:pPr>
              <a:buNone/>
            </a:pPr>
            <a:r>
              <a:rPr lang="el-GR" dirty="0" smtClean="0"/>
              <a:t>Ε) μετά διαγραφή </a:t>
            </a:r>
            <a:r>
              <a:rPr lang="el-GR" dirty="0"/>
              <a:t>ΑΦΜ </a:t>
            </a:r>
          </a:p>
          <a:p>
            <a:pPr>
              <a:buNone/>
            </a:pPr>
            <a:r>
              <a:rPr lang="el-GR" dirty="0" err="1" smtClean="0"/>
              <a:t>Στ</a:t>
            </a:r>
            <a:r>
              <a:rPr lang="el-GR" dirty="0" smtClean="0"/>
              <a:t>) </a:t>
            </a:r>
            <a:r>
              <a:rPr lang="el-GR" dirty="0"/>
              <a:t>χρόνος η διαγραφή από ΓΕΜΗ όχι η διακοπή εργασιών</a:t>
            </a:r>
          </a:p>
          <a:p>
            <a:pPr>
              <a:buNone/>
            </a:pPr>
            <a:endParaRPr lang="el-GR" dirty="0"/>
          </a:p>
          <a:p>
            <a:pPr>
              <a:buNone/>
            </a:pPr>
            <a:r>
              <a:rPr lang="el-GR" dirty="0"/>
              <a:t>+ ΠΟΛ 1019/2017 για φυσικά πρόσωπα χωρίς περιουσιακά στοιχεία η αυτόματη διαγραφή από ΔΟΥ </a:t>
            </a:r>
            <a:r>
              <a:rPr lang="el-GR" dirty="0" smtClean="0"/>
              <a:t>ΠΟΛ1163/2016 </a:t>
            </a:r>
            <a:r>
              <a:rPr lang="el-GR" dirty="0"/>
              <a:t>και μετά τις 23-11-2016</a:t>
            </a:r>
          </a:p>
          <a:p>
            <a:endParaRPr lang="el-GR" sz="2200" dirty="0" smtClean="0"/>
          </a:p>
          <a:p>
            <a:pPr lvl="1"/>
            <a:endParaRPr lang="el-GR" sz="22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4704"/>
          </a:xfrm>
        </p:spPr>
        <p:txBody>
          <a:bodyPr>
            <a:noAutofit/>
          </a:bodyPr>
          <a:lstStyle/>
          <a:p>
            <a:pPr algn="ctr"/>
            <a:r>
              <a:rPr lang="el-GR" sz="2400" b="1" dirty="0" smtClean="0"/>
              <a:t>ε. </a:t>
            </a:r>
            <a:r>
              <a:rPr lang="el-GR" sz="2400" b="1" dirty="0"/>
              <a:t>ΕΓΓΡΑΦΗ ΣΤΟ ΓΕΜΗ των πράξεων λύσης/διαγραφής </a:t>
            </a:r>
            <a:endParaRPr lang="el-GR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357158" y="1124744"/>
            <a:ext cx="8329642" cy="5199856"/>
          </a:xfrm>
        </p:spPr>
        <p:txBody>
          <a:bodyPr>
            <a:noAutofit/>
          </a:bodyPr>
          <a:lstStyle/>
          <a:p>
            <a:r>
              <a:rPr lang="el-GR" dirty="0" smtClean="0"/>
              <a:t>Αδιάφορα τα χρέη για </a:t>
            </a:r>
            <a:r>
              <a:rPr lang="el-GR" dirty="0"/>
              <a:t>π.χ. συνδρομές στο </a:t>
            </a:r>
            <a:r>
              <a:rPr lang="el-GR" dirty="0" err="1" smtClean="0"/>
              <a:t>Επιμελητ</a:t>
            </a:r>
            <a:r>
              <a:rPr lang="en-US" dirty="0" smtClean="0"/>
              <a:t>.</a:t>
            </a:r>
            <a:r>
              <a:rPr lang="el-GR" dirty="0" smtClean="0"/>
              <a:t> </a:t>
            </a:r>
            <a:r>
              <a:rPr lang="el-GR" i="1" dirty="0" err="1"/>
              <a:t>ΓνΝΣΚ</a:t>
            </a:r>
            <a:r>
              <a:rPr lang="el-GR" i="1" dirty="0"/>
              <a:t> 141/2014 </a:t>
            </a:r>
            <a:r>
              <a:rPr lang="en-US" i="1" dirty="0" smtClean="0"/>
              <a:t>contra </a:t>
            </a:r>
            <a:r>
              <a:rPr lang="el-GR" i="1" dirty="0" smtClean="0"/>
              <a:t>ΓΕΜΗ </a:t>
            </a:r>
            <a:r>
              <a:rPr lang="el-GR" i="1" dirty="0"/>
              <a:t>253/13-5-2015</a:t>
            </a:r>
          </a:p>
          <a:p>
            <a:r>
              <a:rPr lang="el-GR" dirty="0" smtClean="0"/>
              <a:t>Συστατική </a:t>
            </a:r>
            <a:r>
              <a:rPr lang="el-GR" dirty="0"/>
              <a:t>η εγγραφή </a:t>
            </a:r>
            <a:r>
              <a:rPr lang="el-GR" dirty="0" smtClean="0"/>
              <a:t>λύσης ΓΕΜΗ </a:t>
            </a:r>
            <a:r>
              <a:rPr lang="el-GR" dirty="0"/>
              <a:t>105/14-5-2013 </a:t>
            </a:r>
            <a:r>
              <a:rPr lang="el-GR" i="1" dirty="0"/>
              <a:t>+ </a:t>
            </a:r>
            <a:r>
              <a:rPr lang="el-GR" i="1" dirty="0" err="1"/>
              <a:t>ΣτΕ</a:t>
            </a:r>
            <a:r>
              <a:rPr lang="el-GR" i="1" dirty="0"/>
              <a:t> 1177/2017 + </a:t>
            </a:r>
            <a:r>
              <a:rPr lang="el-GR" i="1" dirty="0" err="1"/>
              <a:t>Αρ</a:t>
            </a:r>
            <a:r>
              <a:rPr lang="el-GR" i="1" dirty="0"/>
              <a:t>. </a:t>
            </a:r>
            <a:r>
              <a:rPr lang="el-GR" i="1" dirty="0" err="1"/>
              <a:t>πρωτ</a:t>
            </a:r>
            <a:r>
              <a:rPr lang="el-GR" i="1" dirty="0"/>
              <a:t> 82432/4-8-2015 </a:t>
            </a:r>
            <a:r>
              <a:rPr lang="el-GR" i="1" dirty="0" err="1"/>
              <a:t>ΥπΑν</a:t>
            </a:r>
            <a:endParaRPr lang="el-GR" i="1" dirty="0"/>
          </a:p>
          <a:p>
            <a:r>
              <a:rPr lang="el-GR" dirty="0" smtClean="0"/>
              <a:t>Δηλωτικός ο διορισμός εκκαθαριστών </a:t>
            </a:r>
            <a:r>
              <a:rPr lang="el-GR" i="1" dirty="0"/>
              <a:t>ΣτΕ 5/2018, ΑΠ 737/2015</a:t>
            </a:r>
          </a:p>
          <a:p>
            <a:r>
              <a:rPr lang="el-GR" dirty="0" smtClean="0"/>
              <a:t>Σημασία </a:t>
            </a:r>
            <a:r>
              <a:rPr lang="el-GR" dirty="0"/>
              <a:t>στην καταχώρηση </a:t>
            </a:r>
            <a:r>
              <a:rPr lang="el-GR" dirty="0" smtClean="0"/>
              <a:t>όχι </a:t>
            </a:r>
            <a:r>
              <a:rPr lang="el-GR" dirty="0"/>
              <a:t>στην ανακοίνωση </a:t>
            </a:r>
            <a:r>
              <a:rPr lang="el-GR" i="1" dirty="0" err="1"/>
              <a:t>Αρ</a:t>
            </a:r>
            <a:r>
              <a:rPr lang="el-GR" i="1" dirty="0"/>
              <a:t>. </a:t>
            </a:r>
            <a:r>
              <a:rPr lang="el-GR" i="1" dirty="0" err="1"/>
              <a:t>πρωτ</a:t>
            </a:r>
            <a:r>
              <a:rPr lang="el-GR" i="1" dirty="0"/>
              <a:t> 82432/4-8-2015 </a:t>
            </a:r>
            <a:r>
              <a:rPr lang="el-GR" i="1" dirty="0" err="1"/>
              <a:t>ΥπΑν</a:t>
            </a:r>
            <a:r>
              <a:rPr lang="el-GR" dirty="0"/>
              <a:t> </a:t>
            </a:r>
            <a:r>
              <a:rPr lang="el-GR" dirty="0" smtClean="0"/>
              <a:t>= μη προστασία τρίτων</a:t>
            </a:r>
            <a:endParaRPr lang="el-GR" dirty="0"/>
          </a:p>
          <a:p>
            <a:r>
              <a:rPr lang="el-GR" dirty="0" smtClean="0"/>
              <a:t>Δηλωτική καταχώριση </a:t>
            </a:r>
            <a:r>
              <a:rPr lang="el-GR" dirty="0" err="1" smtClean="0"/>
              <a:t>δικαστ.απόφασης</a:t>
            </a:r>
            <a:r>
              <a:rPr lang="el-GR" dirty="0" smtClean="0"/>
              <a:t> λύσης </a:t>
            </a:r>
            <a:r>
              <a:rPr lang="el-GR" i="1" dirty="0" err="1"/>
              <a:t>ΓνΝΣΚ</a:t>
            </a:r>
            <a:r>
              <a:rPr lang="el-GR" i="1" dirty="0"/>
              <a:t> </a:t>
            </a:r>
            <a:r>
              <a:rPr lang="el-GR" i="1" dirty="0" smtClean="0"/>
              <a:t>112/2017</a:t>
            </a:r>
          </a:p>
          <a:p>
            <a:r>
              <a:rPr lang="el-GR" dirty="0" smtClean="0"/>
              <a:t>Δεν </a:t>
            </a:r>
            <a:r>
              <a:rPr lang="el-GR" dirty="0"/>
              <a:t>ελέγχεται ο λόγος λύσης απλώς καταχωρείται η πράξη (π.χ. </a:t>
            </a:r>
            <a:r>
              <a:rPr lang="el-GR" dirty="0" smtClean="0"/>
              <a:t>όχι έλεγχος λόγου </a:t>
            </a:r>
            <a:r>
              <a:rPr lang="el-GR" dirty="0"/>
              <a:t>καταγγελίας ΟΕ, </a:t>
            </a:r>
            <a:r>
              <a:rPr lang="el-GR" i="1" dirty="0"/>
              <a:t>ΓΕΜΗ 232/25-11-2014</a:t>
            </a:r>
            <a:r>
              <a:rPr lang="el-GR" dirty="0"/>
              <a:t>, contra άλλες παρακάτω)</a:t>
            </a:r>
          </a:p>
          <a:p>
            <a:pPr marL="0" lvl="0" indent="0">
              <a:buNone/>
            </a:pPr>
            <a:endParaRPr lang="el-G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/>
          <a:lstStyle/>
          <a:p>
            <a:r>
              <a:rPr lang="el-GR" dirty="0" smtClean="0"/>
              <a:t>Συνέχεια…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/>
          </p:nvPr>
        </p:nvSpPr>
        <p:spPr>
          <a:xfrm>
            <a:off x="457200" y="980728"/>
            <a:ext cx="7467600" cy="5493224"/>
          </a:xfrm>
        </p:spPr>
        <p:txBody>
          <a:bodyPr>
            <a:normAutofit lnSpcReduction="10000"/>
          </a:bodyPr>
          <a:lstStyle/>
          <a:p>
            <a:pPr lvl="0"/>
            <a:r>
              <a:rPr lang="el-GR" dirty="0"/>
              <a:t>•	</a:t>
            </a:r>
            <a:r>
              <a:rPr lang="el-GR" dirty="0" smtClean="0"/>
              <a:t>Αιτήσεις-αγωγές </a:t>
            </a:r>
            <a:r>
              <a:rPr lang="el-GR" dirty="0"/>
              <a:t>περί λύσης </a:t>
            </a:r>
            <a:r>
              <a:rPr lang="el-GR" dirty="0" smtClean="0"/>
              <a:t>ανακοινώνονται = δεν </a:t>
            </a:r>
            <a:r>
              <a:rPr lang="el-GR" dirty="0"/>
              <a:t>αλλάζει status εταιρείας σε λύση/εκκαθάριση </a:t>
            </a:r>
            <a:r>
              <a:rPr lang="el-GR" i="1" dirty="0"/>
              <a:t>ΓΕΜΗ 545/26-11-2015</a:t>
            </a:r>
          </a:p>
          <a:p>
            <a:pPr lvl="0"/>
            <a:r>
              <a:rPr lang="el-GR" dirty="0"/>
              <a:t>•	Καταχώριση ακόμα και πρωτόδικης απόφασης περί λύσης ήτοι προ τελεσιδικίας </a:t>
            </a:r>
            <a:r>
              <a:rPr lang="el-GR" i="1" dirty="0" err="1"/>
              <a:t>ΓνΝΣΚ</a:t>
            </a:r>
            <a:r>
              <a:rPr lang="el-GR" i="1" dirty="0"/>
              <a:t> 112/2017</a:t>
            </a:r>
          </a:p>
          <a:p>
            <a:pPr lvl="0"/>
            <a:r>
              <a:rPr lang="el-GR" dirty="0"/>
              <a:t>•	Καταχώριση καταγγελίας ΟΕ-ΕΕ αν προσκομισθούν και επιδόσεις καταγγελίας σε όλους τους εταίρους </a:t>
            </a:r>
            <a:r>
              <a:rPr lang="el-GR" i="1" dirty="0"/>
              <a:t>ΓΕΜΗ 232/25-11-2014</a:t>
            </a:r>
          </a:p>
          <a:p>
            <a:pPr lvl="0"/>
            <a:r>
              <a:rPr lang="el-GR" dirty="0"/>
              <a:t>•	Δεν είναι δυνατή η αναστολή ή καθυστέρηση εγγραφής </a:t>
            </a:r>
            <a:r>
              <a:rPr lang="el-GR" dirty="0" smtClean="0"/>
              <a:t>επειδή π.χ</a:t>
            </a:r>
            <a:r>
              <a:rPr lang="el-GR" dirty="0"/>
              <a:t>. δικαστική διαμάχη εταίρων </a:t>
            </a:r>
            <a:r>
              <a:rPr lang="el-GR" i="1" dirty="0"/>
              <a:t>ΓΕΜΗ 285/3-6-2015</a:t>
            </a:r>
          </a:p>
          <a:p>
            <a:pPr lvl="0"/>
            <a:r>
              <a:rPr lang="el-GR" dirty="0"/>
              <a:t>•	Υποχρεωτική η αναφορά εκκαθαριστών στην απόφαση λύσης (</a:t>
            </a:r>
            <a:r>
              <a:rPr lang="el-GR" i="1" dirty="0"/>
              <a:t>Κ2-1493/11-4-2014 </a:t>
            </a:r>
            <a:r>
              <a:rPr lang="el-GR" i="1" dirty="0" err="1"/>
              <a:t>ΥπΑν</a:t>
            </a:r>
            <a:r>
              <a:rPr lang="el-GR" dirty="0"/>
              <a:t>) λάθος όμως καθώς μπορεί ήδη να ορίζει το καταστατικό ή εφαρμογή διάταξης π.χ. 16 Ν. 3190/1955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5264140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864096"/>
          </a:xfrm>
        </p:spPr>
        <p:txBody>
          <a:bodyPr>
            <a:noAutofit/>
          </a:bodyPr>
          <a:lstStyle/>
          <a:p>
            <a:r>
              <a:rPr lang="el-GR" b="1" dirty="0"/>
              <a:t/>
            </a:r>
            <a:br>
              <a:rPr lang="el-GR" b="1" dirty="0"/>
            </a:br>
            <a:r>
              <a:rPr lang="el-GR" b="1" dirty="0"/>
              <a:t>Ε</a:t>
            </a:r>
            <a:r>
              <a:rPr lang="el-GR" b="1" dirty="0" smtClean="0"/>
              <a:t>. </a:t>
            </a:r>
            <a:r>
              <a:rPr lang="el-GR" b="1" dirty="0"/>
              <a:t>ΑΝΑΒΙΩΣΗ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428596" y="1484784"/>
            <a:ext cx="8258204" cy="4839816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el-GR" dirty="0"/>
              <a:t>Αν απαίτηση </a:t>
            </a:r>
            <a:r>
              <a:rPr lang="el-GR" dirty="0" smtClean="0"/>
              <a:t>ή </a:t>
            </a:r>
            <a:r>
              <a:rPr lang="el-GR" dirty="0"/>
              <a:t>χρέος </a:t>
            </a:r>
            <a:r>
              <a:rPr lang="el-GR" i="1" dirty="0"/>
              <a:t>ΣτΕ </a:t>
            </a:r>
            <a:r>
              <a:rPr lang="el-GR" i="1" dirty="0" smtClean="0"/>
              <a:t>1177/17,ΑΠ 96/05 </a:t>
            </a:r>
            <a:r>
              <a:rPr lang="el-GR" i="1" dirty="0"/>
              <a:t>+ </a:t>
            </a:r>
            <a:r>
              <a:rPr lang="el-GR" i="1" dirty="0" smtClean="0"/>
              <a:t>ΠΟΛ 1159/2017 </a:t>
            </a:r>
            <a:endParaRPr lang="el-GR" i="1" dirty="0" smtClean="0"/>
          </a:p>
          <a:p>
            <a:pPr marL="0" lvl="0" indent="0">
              <a:buNone/>
            </a:pPr>
            <a:r>
              <a:rPr lang="el-GR" i="1" u="sng" dirty="0" smtClean="0"/>
              <a:t>+ ΠΠρΑθ 162/2018 πτώχευση διαγραφείσας εταιρείας</a:t>
            </a:r>
          </a:p>
          <a:p>
            <a:pPr marL="0" lvl="0" indent="0">
              <a:buNone/>
            </a:pPr>
            <a:r>
              <a:rPr lang="el-GR" i="1" u="sng" dirty="0" smtClean="0"/>
              <a:t>+ άρ. 171</a:t>
            </a:r>
            <a:r>
              <a:rPr lang="de-DE" i="1" u="sng" dirty="0"/>
              <a:t> </a:t>
            </a:r>
            <a:r>
              <a:rPr lang="el-GR" i="1" u="sng" dirty="0" smtClean="0"/>
              <a:t>παρ. 2 Ν. 4548/2018 (νέος 2190) </a:t>
            </a:r>
            <a:r>
              <a:rPr lang="el-GR" u="sng" dirty="0" smtClean="0"/>
              <a:t>= </a:t>
            </a:r>
            <a:r>
              <a:rPr lang="el-GR" u="sng" dirty="0"/>
              <a:t>αναβίωση μετά από επικύρωση αναδιοργάνωσης ή αποπληρωμή </a:t>
            </a:r>
            <a:r>
              <a:rPr lang="el-GR" u="sng" dirty="0" smtClean="0"/>
              <a:t>πιστωτών</a:t>
            </a:r>
            <a:endParaRPr lang="el-GR" u="sng" dirty="0"/>
          </a:p>
          <a:p>
            <a:pPr lvl="0"/>
            <a:r>
              <a:rPr lang="el-GR" dirty="0"/>
              <a:t>Όχι </a:t>
            </a:r>
            <a:r>
              <a:rPr lang="el-GR" dirty="0" smtClean="0"/>
              <a:t>αναδρομικώς, από </a:t>
            </a:r>
            <a:r>
              <a:rPr lang="el-GR" dirty="0"/>
              <a:t>καταχώρηση </a:t>
            </a:r>
            <a:r>
              <a:rPr lang="el-GR" i="1" dirty="0"/>
              <a:t>ΓΕΜΗ 460/29-9-2015</a:t>
            </a:r>
            <a:endParaRPr lang="el-GR" dirty="0"/>
          </a:p>
          <a:p>
            <a:pPr lvl="0"/>
            <a:r>
              <a:rPr lang="en-US" i="1" dirty="0"/>
              <a:t>Contra </a:t>
            </a:r>
            <a:r>
              <a:rPr lang="el-GR" i="1" dirty="0"/>
              <a:t>ΠΟΛ 1159/2017 </a:t>
            </a:r>
            <a:r>
              <a:rPr lang="el-GR" dirty="0"/>
              <a:t>αναδρομικά από </a:t>
            </a:r>
            <a:r>
              <a:rPr lang="el-GR" dirty="0" smtClean="0"/>
              <a:t>διακοπή, </a:t>
            </a:r>
            <a:r>
              <a:rPr lang="el-GR" dirty="0"/>
              <a:t>αναβίωση ΑΦΜ και </a:t>
            </a:r>
            <a:r>
              <a:rPr lang="el-GR" dirty="0" err="1"/>
              <a:t>φορ.υποχρεώσεων</a:t>
            </a:r>
            <a:r>
              <a:rPr lang="el-GR" dirty="0"/>
              <a:t> εταιρείας</a:t>
            </a:r>
          </a:p>
          <a:p>
            <a:pPr lvl="0"/>
            <a:r>
              <a:rPr lang="el-GR" dirty="0"/>
              <a:t>Υποβολή στο ΓΕΜΗ καταστατικού-τροποποιήσεων + δήλωσης περί ύπαρξης εκκρεμότητας + θεώρησή της από ΔΟΥ + συνεννόηση με ΔΟΥ, </a:t>
            </a:r>
            <a:r>
              <a:rPr lang="el-GR" i="1" dirty="0"/>
              <a:t>ΓΕΜΗ 485/25-11-2015, 574/21-1-2016, 150/6-6-2013</a:t>
            </a:r>
            <a:endParaRPr lang="el-GR" dirty="0"/>
          </a:p>
          <a:p>
            <a:pPr lvl="0"/>
            <a:r>
              <a:rPr lang="el-GR" b="1" dirty="0"/>
              <a:t>Ή</a:t>
            </a:r>
            <a:r>
              <a:rPr lang="el-GR" dirty="0"/>
              <a:t> υποβολή στο ΓΕΜΗ δικαστικής απόφασης διορισμού εκκαθαριστών </a:t>
            </a:r>
            <a:r>
              <a:rPr lang="el-GR" i="1" dirty="0"/>
              <a:t>ΠΟΛ 1159/2017 </a:t>
            </a:r>
            <a:r>
              <a:rPr lang="el-GR" dirty="0"/>
              <a:t>για αναδρομική ενεργοποίηση ΑΦΜ από διακοπή με αναδρομικότητα </a:t>
            </a:r>
            <a:r>
              <a:rPr lang="el-GR" dirty="0" err="1"/>
              <a:t>φορ.υποχρεώσεων</a:t>
            </a:r>
            <a:endParaRPr lang="el-GR" dirty="0"/>
          </a:p>
          <a:p>
            <a:endParaRPr lang="el-GR" dirty="0">
              <a:latin typeface="+mj-lt"/>
            </a:endParaRPr>
          </a:p>
          <a:p>
            <a:endParaRPr lang="el-GR" dirty="0" smtClean="0">
              <a:latin typeface="+mj-lt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Προεξοχή">
  <a:themeElements>
    <a:clrScheme name="Προεξοχή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Προεξοχή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Προεξοχή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3598</TotalTime>
  <Words>744</Words>
  <Application>Microsoft Office PowerPoint</Application>
  <PresentationFormat>Προβολή στην οθόνη (4:3)</PresentationFormat>
  <Paragraphs>95</Paragraphs>
  <Slides>13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13</vt:i4>
      </vt:variant>
    </vt:vector>
  </HeadingPairs>
  <TitlesOfParts>
    <vt:vector size="18" baseType="lpstr">
      <vt:lpstr>Calibri</vt:lpstr>
      <vt:lpstr>Century Schoolbook</vt:lpstr>
      <vt:lpstr>Wingdings</vt:lpstr>
      <vt:lpstr>Wingdings 2</vt:lpstr>
      <vt:lpstr>Προεξοχή</vt:lpstr>
      <vt:lpstr>Παρουσίαση του PowerPoint</vt:lpstr>
      <vt:lpstr>Α. AΝΤΙΜΕΤΩΠΙΣΗ ΕΠΙΧΕΙΡΗΣΕΩΝ ΖΟΜΠΙ – ΚΛΕΙΣΙΜΟ ΕΠΙΧΕΙΡΗΣΗΣ ΧΩΡΙΣ ΔΙΑΓΡΑΦΗ ΑΦΜ Ή ΑΠΟ ΓΕΜΗ</vt:lpstr>
      <vt:lpstr>β. ΕΛΕΓΧΟΣ ΔΙΑΚΟΠΗΣ ΓΙΑ ΤΗΝ ΔΙΑΓΡΑΦΗ</vt:lpstr>
      <vt:lpstr>Γ. Συνεπειεσ αιτησησ με πολ 1163/2016 και διαγραφη από γεμη</vt:lpstr>
      <vt:lpstr>Αντιθέτωσ…</vt:lpstr>
      <vt:lpstr>Δ. Κανονικη διαδικασια λυσησ και εκκαθαρισησ όπως την ξεραμε </vt:lpstr>
      <vt:lpstr>ε. ΕΓΓΡΑΦΗ ΣΤΟ ΓΕΜΗ των πράξεων λύσης/διαγραφής </vt:lpstr>
      <vt:lpstr>Συνέχεια…</vt:lpstr>
      <vt:lpstr> Ε. ΑΝΑΒΙΩΣΗ</vt:lpstr>
      <vt:lpstr>Συνέχεια περί αναβίωσησ</vt:lpstr>
      <vt:lpstr>ΣΤ. ΑΡΝΗΣΗ ΕΓΓΡΑΦΗΣ ΠΡΑΞΕΩΝ από ΓΕΜΗ</vt:lpstr>
      <vt:lpstr>Συνέχεια…</vt:lpstr>
      <vt:lpstr>Συνέχεια…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ΤΟ ΕΜΠΟΡΙΚΟ ΑΠΟΡΡΗΤΟ ΥΠΟ ΤΟ ΠΡΙΣΜΑ ΤΗΣ ΟΔΗΓΙΑΣ 2016/943</dc:title>
  <dc:creator>User</dc:creator>
  <cp:lastModifiedBy>Iakovos</cp:lastModifiedBy>
  <cp:revision>338</cp:revision>
  <dcterms:created xsi:type="dcterms:W3CDTF">2017-05-02T11:43:36Z</dcterms:created>
  <dcterms:modified xsi:type="dcterms:W3CDTF">2018-06-18T09:09:21Z</dcterms:modified>
</cp:coreProperties>
</file>